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76" r:id="rId10"/>
    <p:sldId id="265" r:id="rId11"/>
    <p:sldId id="267" r:id="rId12"/>
    <p:sldId id="268" r:id="rId13"/>
    <p:sldId id="271" r:id="rId14"/>
    <p:sldId id="269" r:id="rId15"/>
    <p:sldId id="270" r:id="rId16"/>
    <p:sldId id="272" r:id="rId17"/>
    <p:sldId id="273" r:id="rId18"/>
  </p:sldIdLst>
  <p:sldSz cx="18288000" cy="10287000"/>
  <p:notesSz cx="6858000" cy="9144000"/>
  <p:embeddedFontLst>
    <p:embeddedFont>
      <p:font typeface="Aileron" panose="020B0604020202020204" charset="0"/>
      <p:regular r:id="rId19"/>
    </p:embeddedFont>
    <p:embeddedFont>
      <p:font typeface="Aileron Bold" panose="020B0604020202020204" charset="0"/>
      <p:regular r:id="rId20"/>
    </p:embeddedFont>
    <p:embeddedFont>
      <p:font typeface="Aileron Heavy" panose="020B0604020202020204" charset="0"/>
      <p:regular r:id="rId21"/>
    </p:embeddedFont>
    <p:embeddedFont>
      <p:font typeface="Aileron Ultra-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14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07/978-3-030-42500-5_1"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11880683" y="0"/>
            <a:ext cx="6407317" cy="10287000"/>
          </a:xfrm>
          <a:prstGeom prst="rect">
            <a:avLst/>
          </a:prstGeom>
          <a:solidFill>
            <a:srgbClr val="3EDAD8"/>
          </a:solidFill>
        </p:spPr>
        <p:txBody>
          <a:bodyPr/>
          <a:lstStyle/>
          <a:p>
            <a:endParaRPr lang="en-US"/>
          </a:p>
        </p:txBody>
      </p:sp>
      <p:grpSp>
        <p:nvGrpSpPr>
          <p:cNvPr id="3" name="Group 3"/>
          <p:cNvGrpSpPr/>
          <p:nvPr/>
        </p:nvGrpSpPr>
        <p:grpSpPr>
          <a:xfrm>
            <a:off x="0" y="102420"/>
            <a:ext cx="3620425" cy="70088"/>
            <a:chOff x="0" y="0"/>
            <a:chExt cx="953528" cy="18459"/>
          </a:xfrm>
        </p:grpSpPr>
        <p:sp>
          <p:nvSpPr>
            <p:cNvPr id="4" name="Freeform 4"/>
            <p:cNvSpPr/>
            <p:nvPr/>
          </p:nvSpPr>
          <p:spPr>
            <a:xfrm>
              <a:off x="0" y="0"/>
              <a:ext cx="953528" cy="18459"/>
            </a:xfrm>
            <a:custGeom>
              <a:avLst/>
              <a:gdLst/>
              <a:ahLst/>
              <a:cxnLst/>
              <a:rect l="l" t="t" r="r" b="b"/>
              <a:pathLst>
                <a:path w="953528" h="18459">
                  <a:moveTo>
                    <a:pt x="0" y="0"/>
                  </a:moveTo>
                  <a:lnTo>
                    <a:pt x="953528" y="0"/>
                  </a:lnTo>
                  <a:lnTo>
                    <a:pt x="953528" y="18459"/>
                  </a:lnTo>
                  <a:lnTo>
                    <a:pt x="0" y="18459"/>
                  </a:lnTo>
                  <a:close/>
                </a:path>
              </a:pathLst>
            </a:custGeom>
            <a:solidFill>
              <a:srgbClr val="000000">
                <a:alpha val="0"/>
              </a:srgbClr>
            </a:solidFill>
          </p:spPr>
          <p:txBody>
            <a:bodyPr/>
            <a:lstStyle/>
            <a:p>
              <a:endParaRPr lang="en-US"/>
            </a:p>
          </p:txBody>
        </p:sp>
        <p:sp>
          <p:nvSpPr>
            <p:cNvPr id="5" name="TextBox 5"/>
            <p:cNvSpPr txBox="1"/>
            <p:nvPr/>
          </p:nvSpPr>
          <p:spPr>
            <a:xfrm>
              <a:off x="0" y="-57150"/>
              <a:ext cx="953528" cy="75609"/>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12890" y="0"/>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txBody>
            <a:bodyPr/>
            <a:lstStyle/>
            <a:p>
              <a:endParaRPr lang="en-US"/>
            </a:p>
          </p:txBody>
        </p:sp>
        <p:sp>
          <p:nvSpPr>
            <p:cNvPr id="8" name="TextBox 8"/>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9" name="Freeform 9"/>
          <p:cNvSpPr/>
          <p:nvPr/>
        </p:nvSpPr>
        <p:spPr>
          <a:xfrm>
            <a:off x="16779448" y="496607"/>
            <a:ext cx="959703" cy="1064187"/>
          </a:xfrm>
          <a:custGeom>
            <a:avLst/>
            <a:gdLst/>
            <a:ahLst/>
            <a:cxnLst/>
            <a:rect l="l" t="t" r="r" b="b"/>
            <a:pathLst>
              <a:path w="959703" h="1064187">
                <a:moveTo>
                  <a:pt x="0" y="0"/>
                </a:moveTo>
                <a:lnTo>
                  <a:pt x="959704" y="0"/>
                </a:lnTo>
                <a:lnTo>
                  <a:pt x="959704" y="1064186"/>
                </a:lnTo>
                <a:lnTo>
                  <a:pt x="0" y="10641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1945684">
            <a:off x="7022716" y="2173408"/>
            <a:ext cx="9243440" cy="5469154"/>
          </a:xfrm>
          <a:custGeom>
            <a:avLst/>
            <a:gdLst/>
            <a:ahLst/>
            <a:cxnLst/>
            <a:rect l="l" t="t" r="r" b="b"/>
            <a:pathLst>
              <a:path w="9243440" h="5469154">
                <a:moveTo>
                  <a:pt x="0" y="0"/>
                </a:moveTo>
                <a:lnTo>
                  <a:pt x="9243440" y="0"/>
                </a:lnTo>
                <a:lnTo>
                  <a:pt x="9243440" y="5469153"/>
                </a:lnTo>
                <a:lnTo>
                  <a:pt x="0" y="5469153"/>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929738" y="990600"/>
            <a:ext cx="8214262" cy="4221480"/>
          </a:xfrm>
          <a:prstGeom prst="rect">
            <a:avLst/>
          </a:prstGeom>
        </p:spPr>
        <p:txBody>
          <a:bodyPr lIns="0" tIns="0" rIns="0" bIns="0" rtlCol="0" anchor="t">
            <a:spAutoFit/>
          </a:bodyPr>
          <a:lstStyle/>
          <a:p>
            <a:pPr>
              <a:lnSpc>
                <a:spcPts val="11160"/>
              </a:lnSpc>
            </a:pPr>
            <a:r>
              <a:rPr lang="en-US" sz="9000" spc="-270">
                <a:solidFill>
                  <a:srgbClr val="3EDAD8"/>
                </a:solidFill>
                <a:latin typeface="Aileron Ultra-Bold"/>
              </a:rPr>
              <a:t>Industrial Internet of Things</a:t>
            </a:r>
          </a:p>
        </p:txBody>
      </p:sp>
      <p:grpSp>
        <p:nvGrpSpPr>
          <p:cNvPr id="12" name="Group 12"/>
          <p:cNvGrpSpPr/>
          <p:nvPr/>
        </p:nvGrpSpPr>
        <p:grpSpPr>
          <a:xfrm>
            <a:off x="1028700" y="7155815"/>
            <a:ext cx="8214262" cy="2102485"/>
            <a:chOff x="0" y="0"/>
            <a:chExt cx="10952349" cy="2803313"/>
          </a:xfrm>
        </p:grpSpPr>
        <p:sp>
          <p:nvSpPr>
            <p:cNvPr id="13" name="TextBox 13"/>
            <p:cNvSpPr txBox="1"/>
            <p:nvPr/>
          </p:nvSpPr>
          <p:spPr>
            <a:xfrm>
              <a:off x="0" y="-19050"/>
              <a:ext cx="10952349" cy="475403"/>
            </a:xfrm>
            <a:prstGeom prst="rect">
              <a:avLst/>
            </a:prstGeom>
          </p:spPr>
          <p:txBody>
            <a:bodyPr lIns="0" tIns="0" rIns="0" bIns="0" rtlCol="0" anchor="t">
              <a:spAutoFit/>
            </a:bodyPr>
            <a:lstStyle/>
            <a:p>
              <a:pPr>
                <a:lnSpc>
                  <a:spcPts val="2990"/>
                </a:lnSpc>
              </a:pPr>
              <a:endParaRPr/>
            </a:p>
          </p:txBody>
        </p:sp>
        <p:sp>
          <p:nvSpPr>
            <p:cNvPr id="14" name="TextBox 14"/>
            <p:cNvSpPr txBox="1"/>
            <p:nvPr/>
          </p:nvSpPr>
          <p:spPr>
            <a:xfrm>
              <a:off x="0" y="574463"/>
              <a:ext cx="10952349" cy="2228850"/>
            </a:xfrm>
            <a:prstGeom prst="rect">
              <a:avLst/>
            </a:prstGeom>
          </p:spPr>
          <p:txBody>
            <a:bodyPr lIns="0" tIns="0" rIns="0" bIns="0" rtlCol="0" anchor="t">
              <a:spAutoFit/>
            </a:bodyPr>
            <a:lstStyle/>
            <a:p>
              <a:pPr>
                <a:lnSpc>
                  <a:spcPts val="4500"/>
                </a:lnSpc>
              </a:pPr>
              <a:r>
                <a:rPr lang="en-US" sz="3000" spc="89">
                  <a:solidFill>
                    <a:srgbClr val="FFFFFF"/>
                  </a:solidFill>
                  <a:latin typeface="Aileron"/>
                </a:rPr>
                <a:t>Student: Elena-Sabina Onuț</a:t>
              </a:r>
            </a:p>
            <a:p>
              <a:pPr>
                <a:lnSpc>
                  <a:spcPts val="4500"/>
                </a:lnSpc>
              </a:pPr>
              <a:r>
                <a:rPr lang="en-US" sz="3000" spc="89">
                  <a:solidFill>
                    <a:srgbClr val="FFFFFF"/>
                  </a:solidFill>
                  <a:latin typeface="Aileron"/>
                </a:rPr>
                <a:t>Course: Industrial Informatics</a:t>
              </a:r>
            </a:p>
            <a:p>
              <a:pPr>
                <a:lnSpc>
                  <a:spcPts val="4500"/>
                </a:lnSpc>
              </a:pPr>
              <a:endParaRPr lang="en-US" sz="3000" spc="89">
                <a:solidFill>
                  <a:srgbClr val="FFFFFF"/>
                </a:solidFill>
                <a:latin typeface="Aileron"/>
              </a:endParaRPr>
            </a:p>
          </p:txBody>
        </p:sp>
      </p:grpSp>
      <p:sp>
        <p:nvSpPr>
          <p:cNvPr id="15" name="TextBox 15"/>
          <p:cNvSpPr txBox="1"/>
          <p:nvPr/>
        </p:nvSpPr>
        <p:spPr>
          <a:xfrm rot="5400000">
            <a:off x="13823682" y="5850890"/>
            <a:ext cx="6861712" cy="388620"/>
          </a:xfrm>
          <a:prstGeom prst="rect">
            <a:avLst/>
          </a:prstGeom>
        </p:spPr>
        <p:txBody>
          <a:bodyPr lIns="0" tIns="0" rIns="0" bIns="0" rtlCol="0" anchor="t">
            <a:spAutoFit/>
          </a:bodyPr>
          <a:lstStyle/>
          <a:p>
            <a:pPr algn="ctr">
              <a:lnSpc>
                <a:spcPts val="3120"/>
              </a:lnSpc>
            </a:pPr>
            <a:r>
              <a:rPr lang="en-US" sz="2400" spc="360">
                <a:solidFill>
                  <a:srgbClr val="FFFFFF"/>
                </a:solidFill>
                <a:latin typeface="Aileron"/>
              </a:rPr>
              <a:t>INDUSTRIAL INTERNET OF THINGS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10114492"/>
            <a:ext cx="13680000" cy="172508"/>
            <a:chOff x="0" y="0"/>
            <a:chExt cx="4264691" cy="45434"/>
          </a:xfrm>
        </p:grpSpPr>
        <p:sp>
          <p:nvSpPr>
            <p:cNvPr id="3" name="Freeform 3"/>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a:p>
          </p:txBody>
        </p:sp>
        <p:sp>
          <p:nvSpPr>
            <p:cNvPr id="4" name="TextBox 4"/>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16192500" y="0"/>
            <a:ext cx="2283181" cy="167947"/>
            <a:chOff x="0" y="0"/>
            <a:chExt cx="601332" cy="44233"/>
          </a:xfrm>
        </p:grpSpPr>
        <p:sp>
          <p:nvSpPr>
            <p:cNvPr id="6" name="Freeform 6"/>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txBody>
            <a:bodyPr/>
            <a:lstStyle/>
            <a:p>
              <a:endParaRPr lang="en-US"/>
            </a:p>
          </p:txBody>
        </p:sp>
        <p:sp>
          <p:nvSpPr>
            <p:cNvPr id="7" name="TextBox 7"/>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8" name="Freeform 8"/>
          <p:cNvSpPr/>
          <p:nvPr/>
        </p:nvSpPr>
        <p:spPr>
          <a:xfrm>
            <a:off x="8774602" y="3079750"/>
            <a:ext cx="1130025" cy="1168259"/>
          </a:xfrm>
          <a:custGeom>
            <a:avLst/>
            <a:gdLst/>
            <a:ahLst/>
            <a:cxnLst/>
            <a:rect l="l" t="t" r="r" b="b"/>
            <a:pathLst>
              <a:path w="1130025" h="1168259">
                <a:moveTo>
                  <a:pt x="0" y="0"/>
                </a:moveTo>
                <a:lnTo>
                  <a:pt x="1130025" y="0"/>
                </a:lnTo>
                <a:lnTo>
                  <a:pt x="1130025" y="1168259"/>
                </a:lnTo>
                <a:lnTo>
                  <a:pt x="0" y="11682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6380177" y="1028700"/>
            <a:ext cx="10879123" cy="5075846"/>
          </a:xfrm>
          <a:custGeom>
            <a:avLst/>
            <a:gdLst/>
            <a:ahLst/>
            <a:cxnLst/>
            <a:rect l="l" t="t" r="r" b="b"/>
            <a:pathLst>
              <a:path w="10879123" h="5075846">
                <a:moveTo>
                  <a:pt x="0" y="0"/>
                </a:moveTo>
                <a:lnTo>
                  <a:pt x="10879123" y="0"/>
                </a:lnTo>
                <a:lnTo>
                  <a:pt x="10879123" y="5075846"/>
                </a:lnTo>
                <a:lnTo>
                  <a:pt x="0" y="5075846"/>
                </a:lnTo>
                <a:lnTo>
                  <a:pt x="0" y="0"/>
                </a:lnTo>
                <a:close/>
              </a:path>
            </a:pathLst>
          </a:custGeom>
          <a:blipFill>
            <a:blip r:embed="rId4"/>
            <a:stretch>
              <a:fillRect/>
            </a:stretch>
          </a:blipFill>
        </p:spPr>
        <p:txBody>
          <a:bodyPr/>
          <a:lstStyle/>
          <a:p>
            <a:endParaRPr lang="en-US"/>
          </a:p>
        </p:txBody>
      </p:sp>
      <p:grpSp>
        <p:nvGrpSpPr>
          <p:cNvPr id="10" name="Group 10"/>
          <p:cNvGrpSpPr/>
          <p:nvPr/>
        </p:nvGrpSpPr>
        <p:grpSpPr>
          <a:xfrm>
            <a:off x="1181226" y="6654467"/>
            <a:ext cx="13090791" cy="3016885"/>
            <a:chOff x="0" y="0"/>
            <a:chExt cx="17454388" cy="4022513"/>
          </a:xfrm>
        </p:grpSpPr>
        <p:sp>
          <p:nvSpPr>
            <p:cNvPr id="11" name="TextBox 11"/>
            <p:cNvSpPr txBox="1"/>
            <p:nvPr/>
          </p:nvSpPr>
          <p:spPr>
            <a:xfrm>
              <a:off x="0" y="-28575"/>
              <a:ext cx="17454388" cy="672888"/>
            </a:xfrm>
            <a:prstGeom prst="rect">
              <a:avLst/>
            </a:prstGeom>
          </p:spPr>
          <p:txBody>
            <a:bodyPr lIns="0" tIns="0" rIns="0" bIns="0" rtlCol="0" anchor="t">
              <a:spAutoFit/>
            </a:bodyPr>
            <a:lstStyle/>
            <a:p>
              <a:pPr>
                <a:lnSpc>
                  <a:spcPts val="4160"/>
                </a:lnSpc>
              </a:pPr>
              <a:r>
                <a:rPr lang="en-US" sz="3200" spc="160" dirty="0">
                  <a:solidFill>
                    <a:srgbClr val="3EDAD8"/>
                  </a:solidFill>
                  <a:latin typeface="Aileron"/>
                </a:rPr>
                <a:t>1. MQTT – MESSAGE QUEUING TELEMETRY TRANSPORT</a:t>
              </a:r>
            </a:p>
          </p:txBody>
        </p:sp>
        <p:sp>
          <p:nvSpPr>
            <p:cNvPr id="12" name="TextBox 12"/>
            <p:cNvSpPr txBox="1"/>
            <p:nvPr/>
          </p:nvSpPr>
          <p:spPr>
            <a:xfrm>
              <a:off x="0" y="800523"/>
              <a:ext cx="17454388" cy="3221990"/>
            </a:xfrm>
            <a:prstGeom prst="rect">
              <a:avLst/>
            </a:prstGeom>
          </p:spPr>
          <p:txBody>
            <a:bodyPr lIns="0" tIns="0" rIns="0" bIns="0" rtlCol="0" anchor="t">
              <a:spAutoFit/>
            </a:bodyPr>
            <a:lstStyle/>
            <a:p>
              <a:pPr marL="474979" lvl="1" indent="-237490">
                <a:lnSpc>
                  <a:spcPts val="3299"/>
                </a:lnSpc>
                <a:buFont typeface="Arial"/>
                <a:buChar char="•"/>
              </a:pPr>
              <a:r>
                <a:rPr lang="en-US" sz="2199" spc="65" dirty="0">
                  <a:solidFill>
                    <a:srgbClr val="FFFFFF"/>
                  </a:solidFill>
                  <a:latin typeface="Aileron"/>
                </a:rPr>
                <a:t>MQTT primarily operates at the Application Layer</a:t>
              </a:r>
            </a:p>
            <a:p>
              <a:pPr marL="474979" lvl="1" indent="-237490">
                <a:lnSpc>
                  <a:spcPts val="3299"/>
                </a:lnSpc>
                <a:buFont typeface="Arial"/>
                <a:buChar char="•"/>
              </a:pPr>
              <a:r>
                <a:rPr lang="en-US" sz="2199" spc="65" dirty="0">
                  <a:solidFill>
                    <a:srgbClr val="FFFFFF"/>
                  </a:solidFill>
                  <a:latin typeface="Aileron"/>
                </a:rPr>
                <a:t>Is a lightweight published subscribed messaging protocol, design for remote monitoring and low bandwidth, high latency networks.</a:t>
              </a:r>
            </a:p>
            <a:p>
              <a:pPr marL="474979" lvl="1" indent="-237490">
                <a:lnSpc>
                  <a:spcPts val="3299"/>
                </a:lnSpc>
                <a:buFont typeface="Arial"/>
                <a:buChar char="•"/>
              </a:pPr>
              <a:r>
                <a:rPr lang="en-US" sz="2199" spc="65" dirty="0">
                  <a:solidFill>
                    <a:srgbClr val="FFFFFF"/>
                  </a:solidFill>
                  <a:latin typeface="Aileron"/>
                </a:rPr>
                <a:t>Ideal for scenarios where reliable communication and efficient data transmission are crucial.</a:t>
              </a:r>
            </a:p>
            <a:p>
              <a:pPr marL="474979" lvl="1" indent="-237490">
                <a:lnSpc>
                  <a:spcPts val="3299"/>
                </a:lnSpc>
                <a:buFont typeface="Arial"/>
                <a:buChar char="•"/>
              </a:pPr>
              <a:r>
                <a:rPr lang="en-US" sz="2199" spc="65" dirty="0">
                  <a:solidFill>
                    <a:srgbClr val="FFFFFF"/>
                  </a:solidFill>
                  <a:latin typeface="Aileron"/>
                </a:rPr>
                <a:t>It is suited for applications like smart agriculture, logistics, and remote asset management.</a:t>
              </a:r>
            </a:p>
            <a:p>
              <a:pPr>
                <a:lnSpc>
                  <a:spcPts val="3299"/>
                </a:lnSpc>
              </a:pPr>
              <a:endParaRPr lang="en-US" sz="2199" spc="65" dirty="0">
                <a:solidFill>
                  <a:srgbClr val="FFFFFF"/>
                </a:solidFill>
                <a:latin typeface="Aileron"/>
              </a:endParaRPr>
            </a:p>
          </p:txBody>
        </p:sp>
      </p:grpSp>
      <p:sp>
        <p:nvSpPr>
          <p:cNvPr id="13" name="TextBox 13"/>
          <p:cNvSpPr txBox="1"/>
          <p:nvPr/>
        </p:nvSpPr>
        <p:spPr>
          <a:xfrm>
            <a:off x="662257" y="990600"/>
            <a:ext cx="5773797" cy="644525"/>
          </a:xfrm>
          <a:prstGeom prst="rect">
            <a:avLst/>
          </a:prstGeom>
        </p:spPr>
        <p:txBody>
          <a:bodyPr lIns="0" tIns="0" rIns="0" bIns="0" rtlCol="0" anchor="t">
            <a:spAutoFit/>
          </a:bodyPr>
          <a:lstStyle/>
          <a:p>
            <a:pPr algn="ctr">
              <a:lnSpc>
                <a:spcPts val="5199"/>
              </a:lnSpc>
            </a:pPr>
            <a:r>
              <a:rPr lang="en-US" sz="3999" spc="119">
                <a:solidFill>
                  <a:srgbClr val="3EDAD8"/>
                </a:solidFill>
                <a:latin typeface="Aileron Heavy"/>
              </a:rPr>
              <a:t>IIOT PROTOCOLS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10114492"/>
            <a:ext cx="14760000" cy="172508"/>
            <a:chOff x="0" y="0"/>
            <a:chExt cx="4264691" cy="45434"/>
          </a:xfrm>
        </p:grpSpPr>
        <p:sp>
          <p:nvSpPr>
            <p:cNvPr id="3" name="Freeform 3"/>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a:p>
          </p:txBody>
        </p:sp>
        <p:sp>
          <p:nvSpPr>
            <p:cNvPr id="4" name="TextBox 4"/>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16192500" y="0"/>
            <a:ext cx="2283181" cy="167947"/>
            <a:chOff x="0" y="0"/>
            <a:chExt cx="601332" cy="44233"/>
          </a:xfrm>
        </p:grpSpPr>
        <p:sp>
          <p:nvSpPr>
            <p:cNvPr id="6" name="Freeform 6"/>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txBody>
            <a:bodyPr/>
            <a:lstStyle/>
            <a:p>
              <a:endParaRPr lang="en-US"/>
            </a:p>
          </p:txBody>
        </p:sp>
        <p:sp>
          <p:nvSpPr>
            <p:cNvPr id="7" name="TextBox 7"/>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8" name="Freeform 8"/>
          <p:cNvSpPr/>
          <p:nvPr/>
        </p:nvSpPr>
        <p:spPr>
          <a:xfrm>
            <a:off x="7531097" y="1028700"/>
            <a:ext cx="9728203" cy="5572084"/>
          </a:xfrm>
          <a:custGeom>
            <a:avLst/>
            <a:gdLst/>
            <a:ahLst/>
            <a:cxnLst/>
            <a:rect l="l" t="t" r="r" b="b"/>
            <a:pathLst>
              <a:path w="9728203" h="5572084">
                <a:moveTo>
                  <a:pt x="0" y="0"/>
                </a:moveTo>
                <a:lnTo>
                  <a:pt x="9728203" y="0"/>
                </a:lnTo>
                <a:lnTo>
                  <a:pt x="9728203" y="5572084"/>
                </a:lnTo>
                <a:lnTo>
                  <a:pt x="0" y="5572084"/>
                </a:lnTo>
                <a:lnTo>
                  <a:pt x="0" y="0"/>
                </a:lnTo>
                <a:close/>
              </a:path>
            </a:pathLst>
          </a:custGeom>
          <a:blipFill>
            <a:blip r:embed="rId2"/>
            <a:stretch>
              <a:fillRect/>
            </a:stretch>
          </a:blipFill>
        </p:spPr>
        <p:txBody>
          <a:bodyPr/>
          <a:lstStyle/>
          <a:p>
            <a:endParaRPr lang="en-US"/>
          </a:p>
        </p:txBody>
      </p:sp>
      <p:grpSp>
        <p:nvGrpSpPr>
          <p:cNvPr id="9" name="Group 9"/>
          <p:cNvGrpSpPr/>
          <p:nvPr/>
        </p:nvGrpSpPr>
        <p:grpSpPr>
          <a:xfrm>
            <a:off x="1181226" y="6654467"/>
            <a:ext cx="13090791" cy="2607310"/>
            <a:chOff x="0" y="0"/>
            <a:chExt cx="17454388" cy="3476413"/>
          </a:xfrm>
        </p:grpSpPr>
        <p:sp>
          <p:nvSpPr>
            <p:cNvPr id="10" name="TextBox 10"/>
            <p:cNvSpPr txBox="1"/>
            <p:nvPr/>
          </p:nvSpPr>
          <p:spPr>
            <a:xfrm>
              <a:off x="0" y="-28575"/>
              <a:ext cx="17454388" cy="672888"/>
            </a:xfrm>
            <a:prstGeom prst="rect">
              <a:avLst/>
            </a:prstGeom>
          </p:spPr>
          <p:txBody>
            <a:bodyPr lIns="0" tIns="0" rIns="0" bIns="0" rtlCol="0" anchor="t">
              <a:spAutoFit/>
            </a:bodyPr>
            <a:lstStyle/>
            <a:p>
              <a:pPr>
                <a:lnSpc>
                  <a:spcPts val="4160"/>
                </a:lnSpc>
              </a:pPr>
              <a:r>
                <a:rPr lang="en-US" sz="3200" spc="160" dirty="0">
                  <a:solidFill>
                    <a:srgbClr val="3EDAD8"/>
                  </a:solidFill>
                  <a:latin typeface="Aileron"/>
                </a:rPr>
                <a:t>2. MODBUS</a:t>
              </a:r>
            </a:p>
          </p:txBody>
        </p:sp>
        <p:sp>
          <p:nvSpPr>
            <p:cNvPr id="11" name="TextBox 11"/>
            <p:cNvSpPr txBox="1"/>
            <p:nvPr/>
          </p:nvSpPr>
          <p:spPr>
            <a:xfrm>
              <a:off x="0" y="800523"/>
              <a:ext cx="17454388" cy="2675890"/>
            </a:xfrm>
            <a:prstGeom prst="rect">
              <a:avLst/>
            </a:prstGeom>
          </p:spPr>
          <p:txBody>
            <a:bodyPr lIns="0" tIns="0" rIns="0" bIns="0" rtlCol="0" anchor="t">
              <a:spAutoFit/>
            </a:bodyPr>
            <a:lstStyle/>
            <a:p>
              <a:pPr marL="474979" lvl="1" indent="-237490">
                <a:lnSpc>
                  <a:spcPts val="3299"/>
                </a:lnSpc>
                <a:buFont typeface="Arial"/>
                <a:buChar char="•"/>
              </a:pPr>
              <a:r>
                <a:rPr lang="en-US" sz="2199" spc="65">
                  <a:solidFill>
                    <a:srgbClr val="FFFFFF"/>
                  </a:solidFill>
                  <a:latin typeface="Aileron"/>
                </a:rPr>
                <a:t>Is a simple and widely adopted protocol for communication between electronic devices</a:t>
              </a:r>
            </a:p>
            <a:p>
              <a:pPr marL="474979" lvl="1" indent="-237490">
                <a:lnSpc>
                  <a:spcPts val="3299"/>
                </a:lnSpc>
                <a:buFont typeface="Arial"/>
                <a:buChar char="•"/>
              </a:pPr>
              <a:r>
                <a:rPr lang="en-US" sz="2199" spc="65">
                  <a:solidFill>
                    <a:srgbClr val="FFFFFF"/>
                  </a:solidFill>
                  <a:latin typeface="Aileron"/>
                </a:rPr>
                <a:t>It is widely used in SCADA systems process automation and industrial control applications</a:t>
              </a:r>
            </a:p>
            <a:p>
              <a:pPr marL="474979" lvl="1" indent="-237490">
                <a:lnSpc>
                  <a:spcPts val="3299"/>
                </a:lnSpc>
                <a:buFont typeface="Arial"/>
                <a:buChar char="•"/>
              </a:pPr>
              <a:r>
                <a:rPr lang="en-US" sz="2199" spc="65">
                  <a:solidFill>
                    <a:srgbClr val="FFFFFF"/>
                  </a:solidFill>
                  <a:latin typeface="Aileron"/>
                </a:rPr>
                <a:t>It comes at different variants including Modbus RTO, serial, and Modbus TCP ethernet</a:t>
              </a:r>
            </a:p>
            <a:p>
              <a:pPr marL="474979" lvl="1" indent="-237490">
                <a:lnSpc>
                  <a:spcPts val="3299"/>
                </a:lnSpc>
                <a:buFont typeface="Arial"/>
                <a:buChar char="•"/>
              </a:pPr>
              <a:r>
                <a:rPr lang="en-US" sz="2199" spc="65">
                  <a:solidFill>
                    <a:srgbClr val="FFFFFF"/>
                  </a:solidFill>
                  <a:latin typeface="Aileron"/>
                </a:rPr>
                <a:t>It facilitates communication between programmable logic controllers, PLCS, and other devices </a:t>
              </a:r>
            </a:p>
            <a:p>
              <a:pPr>
                <a:lnSpc>
                  <a:spcPts val="3299"/>
                </a:lnSpc>
              </a:pPr>
              <a:endParaRPr lang="en-US" sz="2199" spc="65">
                <a:solidFill>
                  <a:srgbClr val="FFFFFF"/>
                </a:solidFill>
                <a:latin typeface="Aileron"/>
              </a:endParaRPr>
            </a:p>
          </p:txBody>
        </p:sp>
      </p:grpSp>
      <p:sp>
        <p:nvSpPr>
          <p:cNvPr id="12" name="TextBox 12"/>
          <p:cNvSpPr txBox="1"/>
          <p:nvPr/>
        </p:nvSpPr>
        <p:spPr>
          <a:xfrm>
            <a:off x="662257" y="990600"/>
            <a:ext cx="5773797" cy="644525"/>
          </a:xfrm>
          <a:prstGeom prst="rect">
            <a:avLst/>
          </a:prstGeom>
        </p:spPr>
        <p:txBody>
          <a:bodyPr lIns="0" tIns="0" rIns="0" bIns="0" rtlCol="0" anchor="t">
            <a:spAutoFit/>
          </a:bodyPr>
          <a:lstStyle/>
          <a:p>
            <a:pPr algn="ctr">
              <a:lnSpc>
                <a:spcPts val="5199"/>
              </a:lnSpc>
            </a:pPr>
            <a:r>
              <a:rPr lang="en-US" sz="3999" spc="119">
                <a:solidFill>
                  <a:srgbClr val="3EDAD8"/>
                </a:solidFill>
                <a:latin typeface="Aileron Heavy"/>
              </a:rPr>
              <a:t>IIOT PROTOCOLS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10114492"/>
            <a:ext cx="16200000" cy="172508"/>
            <a:chOff x="0" y="0"/>
            <a:chExt cx="4264691" cy="45434"/>
          </a:xfrm>
        </p:grpSpPr>
        <p:sp>
          <p:nvSpPr>
            <p:cNvPr id="3" name="Freeform 3"/>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a:p>
          </p:txBody>
        </p:sp>
        <p:sp>
          <p:nvSpPr>
            <p:cNvPr id="4" name="TextBox 4"/>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16192500" y="0"/>
            <a:ext cx="2283181" cy="167947"/>
            <a:chOff x="0" y="0"/>
            <a:chExt cx="601332" cy="44233"/>
          </a:xfrm>
        </p:grpSpPr>
        <p:sp>
          <p:nvSpPr>
            <p:cNvPr id="6" name="Freeform 6"/>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txBody>
            <a:bodyPr/>
            <a:lstStyle/>
            <a:p>
              <a:endParaRPr lang="en-US"/>
            </a:p>
          </p:txBody>
        </p:sp>
        <p:sp>
          <p:nvSpPr>
            <p:cNvPr id="7" name="TextBox 7"/>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8" name="Freeform 8"/>
          <p:cNvSpPr/>
          <p:nvPr/>
        </p:nvSpPr>
        <p:spPr>
          <a:xfrm>
            <a:off x="1299857" y="1900708"/>
            <a:ext cx="11811676" cy="4894274"/>
          </a:xfrm>
          <a:custGeom>
            <a:avLst/>
            <a:gdLst/>
            <a:ahLst/>
            <a:cxnLst/>
            <a:rect l="l" t="t" r="r" b="b"/>
            <a:pathLst>
              <a:path w="11811676" h="4894274">
                <a:moveTo>
                  <a:pt x="0" y="0"/>
                </a:moveTo>
                <a:lnTo>
                  <a:pt x="11811676" y="0"/>
                </a:lnTo>
                <a:lnTo>
                  <a:pt x="11811676" y="4894274"/>
                </a:lnTo>
                <a:lnTo>
                  <a:pt x="0" y="4894274"/>
                </a:lnTo>
                <a:lnTo>
                  <a:pt x="0" y="0"/>
                </a:lnTo>
                <a:close/>
              </a:path>
            </a:pathLst>
          </a:custGeom>
          <a:blipFill>
            <a:blip r:embed="rId2"/>
            <a:stretch>
              <a:fillRect/>
            </a:stretch>
          </a:blipFill>
        </p:spPr>
        <p:txBody>
          <a:bodyPr/>
          <a:lstStyle/>
          <a:p>
            <a:endParaRPr lang="en-US"/>
          </a:p>
        </p:txBody>
      </p:sp>
      <p:grpSp>
        <p:nvGrpSpPr>
          <p:cNvPr id="9" name="Group 9"/>
          <p:cNvGrpSpPr/>
          <p:nvPr/>
        </p:nvGrpSpPr>
        <p:grpSpPr>
          <a:xfrm>
            <a:off x="4168509" y="7060565"/>
            <a:ext cx="13090791" cy="2197735"/>
            <a:chOff x="0" y="0"/>
            <a:chExt cx="17454388" cy="2930313"/>
          </a:xfrm>
        </p:grpSpPr>
        <p:sp>
          <p:nvSpPr>
            <p:cNvPr id="10" name="TextBox 10"/>
            <p:cNvSpPr txBox="1"/>
            <p:nvPr/>
          </p:nvSpPr>
          <p:spPr>
            <a:xfrm>
              <a:off x="0" y="-28575"/>
              <a:ext cx="17454388" cy="672888"/>
            </a:xfrm>
            <a:prstGeom prst="rect">
              <a:avLst/>
            </a:prstGeom>
          </p:spPr>
          <p:txBody>
            <a:bodyPr lIns="0" tIns="0" rIns="0" bIns="0" rtlCol="0" anchor="t">
              <a:spAutoFit/>
            </a:bodyPr>
            <a:lstStyle/>
            <a:p>
              <a:pPr>
                <a:lnSpc>
                  <a:spcPts val="4160"/>
                </a:lnSpc>
              </a:pPr>
              <a:r>
                <a:rPr lang="en-US" sz="3200" spc="160" dirty="0">
                  <a:solidFill>
                    <a:srgbClr val="3EDAD8"/>
                  </a:solidFill>
                  <a:latin typeface="Aileron"/>
                </a:rPr>
                <a:t>3. LORA – LONG RANGE</a:t>
              </a:r>
            </a:p>
          </p:txBody>
        </p:sp>
        <p:sp>
          <p:nvSpPr>
            <p:cNvPr id="11" name="TextBox 11"/>
            <p:cNvSpPr txBox="1"/>
            <p:nvPr/>
          </p:nvSpPr>
          <p:spPr>
            <a:xfrm>
              <a:off x="0" y="800523"/>
              <a:ext cx="17454388" cy="2129790"/>
            </a:xfrm>
            <a:prstGeom prst="rect">
              <a:avLst/>
            </a:prstGeom>
          </p:spPr>
          <p:txBody>
            <a:bodyPr lIns="0" tIns="0" rIns="0" bIns="0" rtlCol="0" anchor="t">
              <a:spAutoFit/>
            </a:bodyPr>
            <a:lstStyle/>
            <a:p>
              <a:pPr marL="474979" lvl="1" indent="-237490">
                <a:lnSpc>
                  <a:spcPts val="3299"/>
                </a:lnSpc>
                <a:buFont typeface="Arial"/>
                <a:buChar char="•"/>
              </a:pPr>
              <a:r>
                <a:rPr lang="en-US" sz="2199" spc="65">
                  <a:solidFill>
                    <a:srgbClr val="FFFFFF"/>
                  </a:solidFill>
                  <a:latin typeface="Aileron"/>
                </a:rPr>
                <a:t>Is a wireless communication technology designed for long range low power applications</a:t>
              </a:r>
            </a:p>
            <a:p>
              <a:pPr marL="474979" lvl="1" indent="-237490">
                <a:lnSpc>
                  <a:spcPts val="3299"/>
                </a:lnSpc>
                <a:buFont typeface="Arial"/>
                <a:buChar char="•"/>
              </a:pPr>
              <a:r>
                <a:rPr lang="en-US" sz="2199" spc="65">
                  <a:solidFill>
                    <a:srgbClr val="FFFFFF"/>
                  </a:solidFill>
                  <a:latin typeface="Aileron"/>
                </a:rPr>
                <a:t>It is suitable for remote sensing monitoring and control in industrial environments</a:t>
              </a:r>
            </a:p>
            <a:p>
              <a:pPr marL="474979" lvl="1" indent="-237490">
                <a:lnSpc>
                  <a:spcPts val="3299"/>
                </a:lnSpc>
                <a:buFont typeface="Arial"/>
                <a:buChar char="•"/>
              </a:pPr>
              <a:r>
                <a:rPr lang="en-US" sz="2199" spc="65">
                  <a:solidFill>
                    <a:srgbClr val="FFFFFF"/>
                  </a:solidFill>
                  <a:latin typeface="Aileron"/>
                </a:rPr>
                <a:t>It enables long range communications while conserving battery life</a:t>
              </a:r>
            </a:p>
            <a:p>
              <a:pPr>
                <a:lnSpc>
                  <a:spcPts val="3299"/>
                </a:lnSpc>
              </a:pPr>
              <a:endParaRPr lang="en-US" sz="2199" spc="65">
                <a:solidFill>
                  <a:srgbClr val="FFFFFF"/>
                </a:solidFill>
                <a:latin typeface="Aileron"/>
              </a:endParaRPr>
            </a:p>
          </p:txBody>
        </p:sp>
      </p:grpSp>
      <p:sp>
        <p:nvSpPr>
          <p:cNvPr id="12" name="TextBox 12"/>
          <p:cNvSpPr txBox="1"/>
          <p:nvPr/>
        </p:nvSpPr>
        <p:spPr>
          <a:xfrm>
            <a:off x="662257" y="990600"/>
            <a:ext cx="5773797" cy="644525"/>
          </a:xfrm>
          <a:prstGeom prst="rect">
            <a:avLst/>
          </a:prstGeom>
        </p:spPr>
        <p:txBody>
          <a:bodyPr lIns="0" tIns="0" rIns="0" bIns="0" rtlCol="0" anchor="t">
            <a:spAutoFit/>
          </a:bodyPr>
          <a:lstStyle/>
          <a:p>
            <a:pPr algn="ctr">
              <a:lnSpc>
                <a:spcPts val="5199"/>
              </a:lnSpc>
            </a:pPr>
            <a:r>
              <a:rPr lang="en-US" sz="3999" spc="119">
                <a:solidFill>
                  <a:srgbClr val="3EDAD8"/>
                </a:solidFill>
                <a:latin typeface="Aileron Heavy"/>
              </a:rPr>
              <a:t>IIOT PROTOCOLS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10856" y="9935600"/>
            <a:ext cx="17390858" cy="389500"/>
            <a:chOff x="0" y="-57150"/>
            <a:chExt cx="4580308" cy="102584"/>
          </a:xfrm>
        </p:grpSpPr>
        <p:sp>
          <p:nvSpPr>
            <p:cNvPr id="3" name="Freeform 3"/>
            <p:cNvSpPr/>
            <p:nvPr/>
          </p:nvSpPr>
          <p:spPr>
            <a:xfrm>
              <a:off x="29197" y="0"/>
              <a:ext cx="455111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dirty="0"/>
            </a:p>
          </p:txBody>
        </p:sp>
        <p:sp>
          <p:nvSpPr>
            <p:cNvPr id="4" name="TextBox 4"/>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16192500" y="0"/>
            <a:ext cx="2283181" cy="167947"/>
            <a:chOff x="0" y="0"/>
            <a:chExt cx="601332" cy="44233"/>
          </a:xfrm>
        </p:grpSpPr>
        <p:sp>
          <p:nvSpPr>
            <p:cNvPr id="6" name="Freeform 6"/>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txBody>
            <a:bodyPr/>
            <a:lstStyle/>
            <a:p>
              <a:endParaRPr lang="en-US"/>
            </a:p>
          </p:txBody>
        </p:sp>
        <p:sp>
          <p:nvSpPr>
            <p:cNvPr id="7" name="TextBox 7"/>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8" name="Freeform 8"/>
          <p:cNvSpPr/>
          <p:nvPr/>
        </p:nvSpPr>
        <p:spPr>
          <a:xfrm>
            <a:off x="242248" y="3084705"/>
            <a:ext cx="8686800" cy="5190240"/>
          </a:xfrm>
          <a:custGeom>
            <a:avLst/>
            <a:gdLst/>
            <a:ahLst/>
            <a:cxnLst/>
            <a:rect l="l" t="t" r="r" b="b"/>
            <a:pathLst>
              <a:path w="8171665" h="4596562">
                <a:moveTo>
                  <a:pt x="0" y="0"/>
                </a:moveTo>
                <a:lnTo>
                  <a:pt x="8171665" y="0"/>
                </a:lnTo>
                <a:lnTo>
                  <a:pt x="8171665" y="4596562"/>
                </a:lnTo>
                <a:lnTo>
                  <a:pt x="0" y="4596562"/>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8915400" y="3235710"/>
            <a:ext cx="8014207" cy="4888230"/>
          </a:xfrm>
          <a:prstGeom prst="rect">
            <a:avLst/>
          </a:prstGeom>
        </p:spPr>
        <p:txBody>
          <a:bodyPr lIns="0" tIns="0" rIns="0" bIns="0" rtlCol="0" anchor="t">
            <a:spAutoFit/>
          </a:bodyPr>
          <a:lstStyle/>
          <a:p>
            <a:pPr marL="474979" lvl="1" indent="-237490">
              <a:lnSpc>
                <a:spcPts val="3299"/>
              </a:lnSpc>
              <a:buFont typeface="Arial"/>
              <a:buChar char="•"/>
            </a:pPr>
            <a:r>
              <a:rPr lang="en-US" sz="2199" spc="65" dirty="0">
                <a:solidFill>
                  <a:srgbClr val="FFFFFF"/>
                </a:solidFill>
                <a:latin typeface="Aileron"/>
              </a:rPr>
              <a:t>Amazon is the world’s biggest retailer.</a:t>
            </a:r>
          </a:p>
          <a:p>
            <a:pPr marL="474979" lvl="1" indent="-237490">
              <a:lnSpc>
                <a:spcPts val="3299"/>
              </a:lnSpc>
              <a:buFont typeface="Arial"/>
              <a:buChar char="•"/>
            </a:pPr>
            <a:r>
              <a:rPr lang="en-US" sz="2199" spc="65" dirty="0">
                <a:solidFill>
                  <a:srgbClr val="FFFFFF"/>
                </a:solidFill>
                <a:latin typeface="Aileron"/>
              </a:rPr>
              <a:t>Symphony of humans and machines working together.</a:t>
            </a:r>
          </a:p>
          <a:p>
            <a:pPr marL="474979" lvl="1" indent="-237490">
              <a:lnSpc>
                <a:spcPts val="3299"/>
              </a:lnSpc>
              <a:buFont typeface="Arial"/>
              <a:buChar char="•"/>
            </a:pPr>
            <a:r>
              <a:rPr lang="en-US" sz="2199" spc="65" dirty="0">
                <a:solidFill>
                  <a:srgbClr val="FFFFFF"/>
                </a:solidFill>
                <a:latin typeface="Aileron"/>
              </a:rPr>
              <a:t>Uses deep learning AI from 2015. </a:t>
            </a:r>
          </a:p>
          <a:p>
            <a:pPr>
              <a:lnSpc>
                <a:spcPts val="3299"/>
              </a:lnSpc>
            </a:pPr>
            <a:endParaRPr lang="en-US" sz="2199" spc="65" dirty="0">
              <a:solidFill>
                <a:srgbClr val="FFFFFF"/>
              </a:solidFill>
              <a:latin typeface="Aileron"/>
            </a:endParaRPr>
          </a:p>
          <a:p>
            <a:pPr marL="474979" lvl="1" indent="-237490">
              <a:lnSpc>
                <a:spcPts val="3299"/>
              </a:lnSpc>
              <a:buFont typeface="Arial"/>
              <a:buChar char="•"/>
            </a:pPr>
            <a:r>
              <a:rPr lang="en-US" sz="2199" spc="65" dirty="0">
                <a:solidFill>
                  <a:srgbClr val="FFFFFF"/>
                </a:solidFill>
                <a:latin typeface="Aileron"/>
              </a:rPr>
              <a:t>KIVA robots - to streamline operations - from 2012.</a:t>
            </a:r>
          </a:p>
          <a:p>
            <a:pPr marL="474979" lvl="1" indent="-237490">
              <a:lnSpc>
                <a:spcPts val="3299"/>
              </a:lnSpc>
              <a:buFont typeface="Arial"/>
              <a:buChar char="•"/>
            </a:pPr>
            <a:r>
              <a:rPr lang="en-US" sz="2199" spc="65" dirty="0">
                <a:solidFill>
                  <a:srgbClr val="FFFFFF"/>
                </a:solidFill>
                <a:latin typeface="Aileron"/>
              </a:rPr>
              <a:t>PEGASUS robots - new iteration of KIVA - 2018.</a:t>
            </a:r>
          </a:p>
          <a:p>
            <a:pPr marL="474979" lvl="1" indent="-237490">
              <a:lnSpc>
                <a:spcPts val="3299"/>
              </a:lnSpc>
              <a:buFont typeface="Arial"/>
              <a:buChar char="•"/>
            </a:pPr>
            <a:r>
              <a:rPr lang="en-US" sz="2199" spc="65" dirty="0">
                <a:solidFill>
                  <a:srgbClr val="FFFFFF"/>
                </a:solidFill>
                <a:latin typeface="Aileron"/>
              </a:rPr>
              <a:t>XANTHUS robots - 2020.</a:t>
            </a:r>
          </a:p>
          <a:p>
            <a:pPr>
              <a:lnSpc>
                <a:spcPts val="3299"/>
              </a:lnSpc>
            </a:pPr>
            <a:endParaRPr lang="en-US" sz="2199" spc="65" dirty="0">
              <a:solidFill>
                <a:srgbClr val="FFFFFF"/>
              </a:solidFill>
              <a:latin typeface="Aileron"/>
            </a:endParaRPr>
          </a:p>
          <a:p>
            <a:pPr marL="474979" lvl="1" indent="-237490">
              <a:lnSpc>
                <a:spcPts val="3299"/>
              </a:lnSpc>
              <a:buFont typeface="Arial"/>
              <a:buChar char="•"/>
            </a:pPr>
            <a:r>
              <a:rPr lang="en-US" sz="2199" spc="65" dirty="0">
                <a:solidFill>
                  <a:srgbClr val="FFFFFF"/>
                </a:solidFill>
                <a:latin typeface="Aileron"/>
              </a:rPr>
              <a:t>ROBO-STOW - robotic arm.</a:t>
            </a:r>
          </a:p>
          <a:p>
            <a:pPr marL="474979" lvl="1" indent="-237490">
              <a:lnSpc>
                <a:spcPts val="3299"/>
              </a:lnSpc>
              <a:buFont typeface="Arial"/>
              <a:buChar char="•"/>
            </a:pPr>
            <a:r>
              <a:rPr lang="en-US" sz="2199" spc="65" dirty="0">
                <a:solidFill>
                  <a:srgbClr val="FFFFFF"/>
                </a:solidFill>
                <a:latin typeface="Aileron"/>
              </a:rPr>
              <a:t>SLAM machines - labeling robots.</a:t>
            </a:r>
          </a:p>
          <a:p>
            <a:pPr marL="474979" lvl="1" indent="-237490">
              <a:lnSpc>
                <a:spcPts val="3299"/>
              </a:lnSpc>
              <a:buFont typeface="Arial"/>
              <a:buChar char="•"/>
            </a:pPr>
            <a:r>
              <a:rPr lang="en-US" sz="2199" spc="65" dirty="0">
                <a:solidFill>
                  <a:srgbClr val="FFFFFF"/>
                </a:solidFill>
                <a:latin typeface="Aileron"/>
              </a:rPr>
              <a:t>CANVAS technology - autonomous robotic carts .</a:t>
            </a:r>
          </a:p>
          <a:p>
            <a:pPr>
              <a:lnSpc>
                <a:spcPts val="3299"/>
              </a:lnSpc>
            </a:pPr>
            <a:endParaRPr lang="en-US" sz="2199" spc="65" dirty="0">
              <a:solidFill>
                <a:srgbClr val="FFFFFF"/>
              </a:solidFill>
              <a:latin typeface="Aileron"/>
            </a:endParaRPr>
          </a:p>
        </p:txBody>
      </p:sp>
      <p:sp>
        <p:nvSpPr>
          <p:cNvPr id="10" name="TextBox 10"/>
          <p:cNvSpPr txBox="1"/>
          <p:nvPr/>
        </p:nvSpPr>
        <p:spPr>
          <a:xfrm>
            <a:off x="839788" y="576199"/>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Ultra-Bold"/>
              </a:rPr>
              <a:t>AMAZON: Reinventing Warehousing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10152592"/>
            <a:ext cx="17640000" cy="172508"/>
            <a:chOff x="0" y="0"/>
            <a:chExt cx="4264691" cy="45434"/>
          </a:xfrm>
        </p:grpSpPr>
        <p:sp>
          <p:nvSpPr>
            <p:cNvPr id="3" name="Freeform 3"/>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a:p>
          </p:txBody>
        </p:sp>
        <p:sp>
          <p:nvSpPr>
            <p:cNvPr id="4" name="TextBox 4"/>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16192500" y="0"/>
            <a:ext cx="2283181" cy="167947"/>
            <a:chOff x="0" y="0"/>
            <a:chExt cx="601332" cy="44233"/>
          </a:xfrm>
        </p:grpSpPr>
        <p:sp>
          <p:nvSpPr>
            <p:cNvPr id="6" name="Freeform 6"/>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txBody>
            <a:bodyPr/>
            <a:lstStyle/>
            <a:p>
              <a:endParaRPr lang="en-US"/>
            </a:p>
          </p:txBody>
        </p:sp>
        <p:sp>
          <p:nvSpPr>
            <p:cNvPr id="7" name="TextBox 7"/>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8" name="TextBox 8"/>
          <p:cNvSpPr txBox="1"/>
          <p:nvPr/>
        </p:nvSpPr>
        <p:spPr>
          <a:xfrm>
            <a:off x="682974" y="1851660"/>
            <a:ext cx="8014207" cy="7345680"/>
          </a:xfrm>
          <a:prstGeom prst="rect">
            <a:avLst/>
          </a:prstGeom>
        </p:spPr>
        <p:txBody>
          <a:bodyPr lIns="0" tIns="0" rIns="0" bIns="0" rtlCol="0" anchor="t">
            <a:spAutoFit/>
          </a:bodyPr>
          <a:lstStyle/>
          <a:p>
            <a:pPr marL="474979" lvl="1" indent="-237490">
              <a:lnSpc>
                <a:spcPts val="3299"/>
              </a:lnSpc>
              <a:buFont typeface="Arial"/>
              <a:buChar char="•"/>
            </a:pPr>
            <a:r>
              <a:rPr lang="en-US" sz="2199" spc="65">
                <a:solidFill>
                  <a:srgbClr val="FFFFFF"/>
                </a:solidFill>
                <a:latin typeface="Aileron"/>
              </a:rPr>
              <a:t>Leading manufacturer of aircraft and a pioneer of innovation. </a:t>
            </a:r>
          </a:p>
          <a:p>
            <a:pPr marL="474979" lvl="1" indent="-237490">
              <a:lnSpc>
                <a:spcPts val="3299"/>
              </a:lnSpc>
              <a:buFont typeface="Arial"/>
              <a:buChar char="•"/>
            </a:pPr>
            <a:r>
              <a:rPr lang="en-US" sz="2199" spc="65">
                <a:solidFill>
                  <a:srgbClr val="FFFFFF"/>
                </a:solidFill>
                <a:latin typeface="Aileron"/>
              </a:rPr>
              <a:t>Millions of components.</a:t>
            </a:r>
          </a:p>
          <a:p>
            <a:pPr marL="474979" lvl="1" indent="-237490">
              <a:lnSpc>
                <a:spcPts val="3299"/>
              </a:lnSpc>
              <a:buFont typeface="Arial"/>
              <a:buChar char="•"/>
            </a:pPr>
            <a:r>
              <a:rPr lang="en-US" sz="2199" spc="65">
                <a:solidFill>
                  <a:srgbClr val="FFFFFF"/>
                </a:solidFill>
                <a:latin typeface="Aileron"/>
              </a:rPr>
              <a:t>Factory of the Future.</a:t>
            </a:r>
          </a:p>
          <a:p>
            <a:pPr marL="474979" lvl="1" indent="-237490">
              <a:lnSpc>
                <a:spcPts val="3299"/>
              </a:lnSpc>
              <a:buFont typeface="Arial"/>
              <a:buChar char="•"/>
            </a:pPr>
            <a:r>
              <a:rPr lang="en-US" sz="2199" spc="65">
                <a:solidFill>
                  <a:srgbClr val="FFFFFF"/>
                </a:solidFill>
                <a:latin typeface="Aileron"/>
              </a:rPr>
              <a:t>Incorporates various IoT technologies throughout its production processes:</a:t>
            </a:r>
          </a:p>
          <a:p>
            <a:pPr marL="949959" lvl="2" indent="-316653">
              <a:lnSpc>
                <a:spcPts val="3299"/>
              </a:lnSpc>
              <a:buFont typeface="Arial"/>
              <a:buChar char="⚬"/>
            </a:pPr>
            <a:r>
              <a:rPr lang="en-US" sz="2199" spc="65">
                <a:solidFill>
                  <a:srgbClr val="FFFFFF"/>
                </a:solidFill>
                <a:latin typeface="Aileron"/>
              </a:rPr>
              <a:t>Sensors in the machines and workers’ uniforms -&gt; to increase safety and reduce errors.</a:t>
            </a:r>
          </a:p>
          <a:p>
            <a:pPr marL="1424938" lvl="3" indent="-356235">
              <a:lnSpc>
                <a:spcPts val="3299"/>
              </a:lnSpc>
              <a:buFont typeface="Arial"/>
              <a:buChar char="￭"/>
            </a:pPr>
            <a:r>
              <a:rPr lang="en-US" sz="2199" spc="65">
                <a:solidFill>
                  <a:srgbClr val="FFFFFF"/>
                </a:solidFill>
                <a:latin typeface="Aileron"/>
              </a:rPr>
              <a:t>Ex: smart glasses that allow employees to decipher complex blueprints and convert measurements from imperial into metric.</a:t>
            </a:r>
          </a:p>
          <a:p>
            <a:pPr>
              <a:lnSpc>
                <a:spcPts val="3299"/>
              </a:lnSpc>
            </a:pPr>
            <a:endParaRPr lang="en-US" sz="2199" spc="65">
              <a:solidFill>
                <a:srgbClr val="FFFFFF"/>
              </a:solidFill>
              <a:latin typeface="Aileron"/>
            </a:endParaRPr>
          </a:p>
          <a:p>
            <a:pPr>
              <a:lnSpc>
                <a:spcPts val="3299"/>
              </a:lnSpc>
            </a:pPr>
            <a:endParaRPr lang="en-US" sz="2199" spc="65">
              <a:solidFill>
                <a:srgbClr val="FFFFFF"/>
              </a:solidFill>
              <a:latin typeface="Aileron"/>
            </a:endParaRPr>
          </a:p>
          <a:p>
            <a:pPr>
              <a:lnSpc>
                <a:spcPts val="3299"/>
              </a:lnSpc>
            </a:pPr>
            <a:r>
              <a:rPr lang="en-US" sz="2199" spc="65">
                <a:solidFill>
                  <a:srgbClr val="FFFFFF"/>
                </a:solidFill>
                <a:latin typeface="Aileron"/>
              </a:rPr>
              <a:t>These advancements have been deployed in the assembly lines of A330 and A350 models at the Toulouse manufacturing plant, as well as in the assembly operations for the A400M model in the UK.</a:t>
            </a:r>
          </a:p>
          <a:p>
            <a:pPr>
              <a:lnSpc>
                <a:spcPts val="3299"/>
              </a:lnSpc>
            </a:pPr>
            <a:endParaRPr lang="en-US" sz="2199" spc="65">
              <a:solidFill>
                <a:srgbClr val="FFFFFF"/>
              </a:solidFill>
              <a:latin typeface="Aileron"/>
            </a:endParaRPr>
          </a:p>
        </p:txBody>
      </p:sp>
      <p:sp>
        <p:nvSpPr>
          <p:cNvPr id="9" name="Freeform 9"/>
          <p:cNvSpPr/>
          <p:nvPr/>
        </p:nvSpPr>
        <p:spPr>
          <a:xfrm>
            <a:off x="8808043" y="2498502"/>
            <a:ext cx="8656358" cy="5289997"/>
          </a:xfrm>
          <a:custGeom>
            <a:avLst/>
            <a:gdLst/>
            <a:ahLst/>
            <a:cxnLst/>
            <a:rect l="l" t="t" r="r" b="b"/>
            <a:pathLst>
              <a:path w="8656358" h="5289997">
                <a:moveTo>
                  <a:pt x="0" y="0"/>
                </a:moveTo>
                <a:lnTo>
                  <a:pt x="8656359" y="0"/>
                </a:lnTo>
                <a:lnTo>
                  <a:pt x="8656359" y="5289996"/>
                </a:lnTo>
                <a:lnTo>
                  <a:pt x="0" y="5289996"/>
                </a:lnTo>
                <a:lnTo>
                  <a:pt x="0" y="0"/>
                </a:lnTo>
                <a:close/>
              </a:path>
            </a:pathLst>
          </a:custGeom>
          <a:blipFill>
            <a:blip r:embed="rId2"/>
            <a:stretch>
              <a:fillRect/>
            </a:stretch>
          </a:blipFill>
        </p:spPr>
        <p:txBody>
          <a:bodyPr/>
          <a:lstStyle/>
          <a:p>
            <a:endParaRPr lang="en-US"/>
          </a:p>
        </p:txBody>
      </p:sp>
      <p:sp>
        <p:nvSpPr>
          <p:cNvPr id="10" name="TextBox 10"/>
          <p:cNvSpPr txBox="1"/>
          <p:nvPr/>
        </p:nvSpPr>
        <p:spPr>
          <a:xfrm>
            <a:off x="839788" y="576199"/>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Ultra-Bold"/>
              </a:rPr>
              <a:t>AIRBUS: Smart Factory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10152592"/>
            <a:ext cx="18000000" cy="172508"/>
            <a:chOff x="0" y="0"/>
            <a:chExt cx="4264691" cy="45434"/>
          </a:xfrm>
        </p:grpSpPr>
        <p:sp>
          <p:nvSpPr>
            <p:cNvPr id="3" name="Freeform 3"/>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a:p>
          </p:txBody>
        </p:sp>
        <p:sp>
          <p:nvSpPr>
            <p:cNvPr id="4" name="TextBox 4"/>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16192500" y="0"/>
            <a:ext cx="2283181" cy="167947"/>
            <a:chOff x="0" y="0"/>
            <a:chExt cx="601332" cy="44233"/>
          </a:xfrm>
        </p:grpSpPr>
        <p:sp>
          <p:nvSpPr>
            <p:cNvPr id="6" name="Freeform 6"/>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txBody>
            <a:bodyPr/>
            <a:lstStyle/>
            <a:p>
              <a:endParaRPr lang="en-US"/>
            </a:p>
          </p:txBody>
        </p:sp>
        <p:sp>
          <p:nvSpPr>
            <p:cNvPr id="7" name="TextBox 7"/>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8" name="TextBox 8"/>
          <p:cNvSpPr txBox="1"/>
          <p:nvPr/>
        </p:nvSpPr>
        <p:spPr>
          <a:xfrm>
            <a:off x="839788" y="576199"/>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Ultra-Bold"/>
              </a:rPr>
              <a:t>AIRBUS: Smart Factory</a:t>
            </a:r>
          </a:p>
        </p:txBody>
      </p:sp>
      <p:sp>
        <p:nvSpPr>
          <p:cNvPr id="9" name="TextBox 9"/>
          <p:cNvSpPr txBox="1"/>
          <p:nvPr/>
        </p:nvSpPr>
        <p:spPr>
          <a:xfrm>
            <a:off x="685800" y="1669618"/>
            <a:ext cx="13639800" cy="7576561"/>
          </a:xfrm>
          <a:prstGeom prst="rect">
            <a:avLst/>
          </a:prstGeom>
        </p:spPr>
        <p:txBody>
          <a:bodyPr wrap="square" lIns="0" tIns="0" rIns="0" bIns="0" rtlCol="0" anchor="t">
            <a:spAutoFit/>
          </a:bodyPr>
          <a:lstStyle/>
          <a:p>
            <a:pPr>
              <a:lnSpc>
                <a:spcPts val="3299"/>
              </a:lnSpc>
            </a:pPr>
            <a:endParaRPr dirty="0"/>
          </a:p>
          <a:p>
            <a:pPr marL="474979" lvl="1" indent="-237490">
              <a:lnSpc>
                <a:spcPts val="3299"/>
              </a:lnSpc>
              <a:buFont typeface="Arial"/>
              <a:buChar char="•"/>
            </a:pPr>
            <a:r>
              <a:rPr lang="en-US" sz="2199" spc="65" dirty="0">
                <a:solidFill>
                  <a:srgbClr val="FFFFFF"/>
                </a:solidFill>
                <a:latin typeface="Aileron"/>
              </a:rPr>
              <a:t>State-of-the-art-production lines</a:t>
            </a:r>
          </a:p>
          <a:p>
            <a:pPr marL="474979" lvl="1" indent="-237490">
              <a:lnSpc>
                <a:spcPts val="3299"/>
              </a:lnSpc>
              <a:buFont typeface="Arial"/>
              <a:buChar char="•"/>
            </a:pPr>
            <a:r>
              <a:rPr lang="en-US" sz="2199" spc="65" dirty="0">
                <a:solidFill>
                  <a:srgbClr val="FFFFFF"/>
                </a:solidFill>
                <a:latin typeface="Aileron"/>
              </a:rPr>
              <a:t>Innovative handling systems &amp; exoskeleton</a:t>
            </a:r>
          </a:p>
          <a:p>
            <a:pPr marL="474979" lvl="1" indent="-237490">
              <a:lnSpc>
                <a:spcPts val="3299"/>
              </a:lnSpc>
              <a:buFont typeface="Arial"/>
              <a:buChar char="•"/>
            </a:pPr>
            <a:r>
              <a:rPr lang="en-US" sz="2199" spc="65" dirty="0">
                <a:solidFill>
                  <a:srgbClr val="FFFFFF"/>
                </a:solidFill>
                <a:latin typeface="Aileron"/>
              </a:rPr>
              <a:t>Immediate safety alert with mobile device</a:t>
            </a:r>
          </a:p>
          <a:p>
            <a:pPr marL="474979" lvl="1" indent="-237490">
              <a:lnSpc>
                <a:spcPts val="3299"/>
              </a:lnSpc>
              <a:buFont typeface="Arial"/>
              <a:buChar char="•"/>
            </a:pPr>
            <a:r>
              <a:rPr lang="en-US" sz="2199" spc="65" dirty="0">
                <a:solidFill>
                  <a:srgbClr val="FFFFFF"/>
                </a:solidFill>
                <a:latin typeface="Aileron"/>
              </a:rPr>
              <a:t>Live remote project collaboration</a:t>
            </a:r>
          </a:p>
          <a:p>
            <a:pPr marL="474979" lvl="1" indent="-237490">
              <a:lnSpc>
                <a:spcPts val="3299"/>
              </a:lnSpc>
              <a:buFont typeface="Arial"/>
              <a:buChar char="•"/>
            </a:pPr>
            <a:r>
              <a:rPr lang="en-US" sz="2199" spc="65" dirty="0">
                <a:solidFill>
                  <a:srgbClr val="FFFFFF"/>
                </a:solidFill>
                <a:latin typeface="Aileron"/>
              </a:rPr>
              <a:t>Connected factory</a:t>
            </a:r>
          </a:p>
          <a:p>
            <a:pPr marL="474979" lvl="1" indent="-237490">
              <a:lnSpc>
                <a:spcPts val="3299"/>
              </a:lnSpc>
              <a:buFont typeface="Arial"/>
              <a:buChar char="•"/>
            </a:pPr>
            <a:r>
              <a:rPr lang="en-US" sz="2199" spc="65" dirty="0">
                <a:solidFill>
                  <a:srgbClr val="FFFFFF"/>
                </a:solidFill>
                <a:latin typeface="Aileron"/>
              </a:rPr>
              <a:t>Integrated digital design</a:t>
            </a:r>
          </a:p>
          <a:p>
            <a:pPr marL="474979" lvl="1" indent="-237490">
              <a:lnSpc>
                <a:spcPts val="3299"/>
              </a:lnSpc>
              <a:buFont typeface="Arial"/>
              <a:buChar char="•"/>
            </a:pPr>
            <a:r>
              <a:rPr lang="en-US" sz="2199" spc="65" dirty="0">
                <a:solidFill>
                  <a:srgbClr val="FFFFFF"/>
                </a:solidFill>
                <a:latin typeface="Aileron"/>
              </a:rPr>
              <a:t>Interactive work instructions</a:t>
            </a:r>
          </a:p>
          <a:p>
            <a:pPr marL="474979" lvl="1" indent="-237490">
              <a:lnSpc>
                <a:spcPts val="3299"/>
              </a:lnSpc>
              <a:buFont typeface="Arial"/>
              <a:buChar char="•"/>
            </a:pPr>
            <a:r>
              <a:rPr lang="en-US" sz="2199" spc="65" dirty="0">
                <a:solidFill>
                  <a:srgbClr val="FFFFFF"/>
                </a:solidFill>
                <a:latin typeface="Aileron"/>
              </a:rPr>
              <a:t>Intensive use of mixed reality</a:t>
            </a:r>
          </a:p>
          <a:p>
            <a:pPr marL="474979" lvl="1" indent="-237490">
              <a:lnSpc>
                <a:spcPts val="3299"/>
              </a:lnSpc>
              <a:buFont typeface="Arial"/>
              <a:buChar char="•"/>
            </a:pPr>
            <a:r>
              <a:rPr lang="en-US" sz="2199" spc="65" dirty="0">
                <a:solidFill>
                  <a:srgbClr val="FFFFFF"/>
                </a:solidFill>
                <a:latin typeface="Aileron"/>
              </a:rPr>
              <a:t>Online quality check for connections improvement</a:t>
            </a:r>
          </a:p>
          <a:p>
            <a:pPr marL="474979" lvl="1" indent="-237490">
              <a:lnSpc>
                <a:spcPts val="3299"/>
              </a:lnSpc>
              <a:buFont typeface="Arial"/>
              <a:buChar char="•"/>
            </a:pPr>
            <a:r>
              <a:rPr lang="en-US" sz="2199" spc="65" dirty="0">
                <a:solidFill>
                  <a:srgbClr val="FFFFFF"/>
                </a:solidFill>
                <a:latin typeface="Aileron"/>
              </a:rPr>
              <a:t>Manufacturing robots for efficient assembly</a:t>
            </a:r>
          </a:p>
          <a:p>
            <a:pPr marL="474979" lvl="1" indent="-237490">
              <a:lnSpc>
                <a:spcPts val="3299"/>
              </a:lnSpc>
              <a:buFont typeface="Arial"/>
              <a:buChar char="•"/>
            </a:pPr>
            <a:r>
              <a:rPr lang="en-US" sz="2199" spc="65" dirty="0">
                <a:solidFill>
                  <a:srgbClr val="FFFFFF"/>
                </a:solidFill>
                <a:latin typeface="Aileron"/>
              </a:rPr>
              <a:t>Using big data and AI </a:t>
            </a:r>
          </a:p>
          <a:p>
            <a:pPr marL="949959" lvl="2" indent="-316653">
              <a:lnSpc>
                <a:spcPts val="3299"/>
              </a:lnSpc>
              <a:buFont typeface="Arial"/>
              <a:buChar char="⚬"/>
            </a:pPr>
            <a:r>
              <a:rPr lang="en-US" sz="2199" spc="65" dirty="0">
                <a:solidFill>
                  <a:srgbClr val="FFFFFF"/>
                </a:solidFill>
                <a:latin typeface="Aileron"/>
              </a:rPr>
              <a:t>interconnection supplier’s and Airbus Atlantic’s ERP systems; </a:t>
            </a:r>
          </a:p>
          <a:p>
            <a:pPr marL="949959" lvl="2" indent="-316653">
              <a:lnSpc>
                <a:spcPts val="3299"/>
              </a:lnSpc>
              <a:buFont typeface="Arial"/>
              <a:buChar char="⚬"/>
            </a:pPr>
            <a:r>
              <a:rPr lang="en-US" sz="2199" spc="65" dirty="0">
                <a:solidFill>
                  <a:srgbClr val="FFFFFF"/>
                </a:solidFill>
                <a:latin typeface="Aileron"/>
              </a:rPr>
              <a:t>up to 6 billion data processed each week per supplier, using AI;</a:t>
            </a:r>
          </a:p>
          <a:p>
            <a:pPr marL="949959" lvl="2" indent="-316653">
              <a:lnSpc>
                <a:spcPts val="3299"/>
              </a:lnSpc>
              <a:buFont typeface="Arial"/>
              <a:buChar char="⚬"/>
            </a:pPr>
            <a:r>
              <a:rPr lang="en-US" sz="2199" spc="65" dirty="0">
                <a:solidFill>
                  <a:srgbClr val="FFFFFF"/>
                </a:solidFill>
                <a:latin typeface="Aileron"/>
              </a:rPr>
              <a:t>early detection of potential missing parts, even before production launch.</a:t>
            </a:r>
          </a:p>
          <a:p>
            <a:pPr marL="474979" lvl="1" indent="-237490">
              <a:lnSpc>
                <a:spcPts val="3299"/>
              </a:lnSpc>
              <a:buFont typeface="Arial"/>
              <a:buChar char="•"/>
            </a:pPr>
            <a:r>
              <a:rPr lang="en-US" sz="2199" spc="65" dirty="0">
                <a:solidFill>
                  <a:srgbClr val="FFFFFF"/>
                </a:solidFill>
                <a:latin typeface="Aileron"/>
              </a:rPr>
              <a:t>Real-time machine performance monitoring (a single wireless device suitable to all machines)</a:t>
            </a:r>
          </a:p>
          <a:p>
            <a:pPr marL="474979" lvl="1" indent="-237490">
              <a:lnSpc>
                <a:spcPts val="3299"/>
              </a:lnSpc>
              <a:buFont typeface="Arial"/>
              <a:buChar char="•"/>
            </a:pPr>
            <a:r>
              <a:rPr lang="en-US" sz="2199" spc="65" dirty="0">
                <a:solidFill>
                  <a:srgbClr val="FFFFFF"/>
                </a:solidFill>
                <a:latin typeface="Aileron"/>
              </a:rPr>
              <a:t>Collaborative robotics for logistics</a:t>
            </a:r>
          </a:p>
          <a:p>
            <a:pPr marL="474979" lvl="1" indent="-237490">
              <a:lnSpc>
                <a:spcPts val="3299"/>
              </a:lnSpc>
              <a:buFont typeface="Arial"/>
              <a:buChar char="•"/>
            </a:pPr>
            <a:r>
              <a:rPr lang="en-US" sz="2199" spc="65" dirty="0">
                <a:solidFill>
                  <a:srgbClr val="FFFFFF"/>
                </a:solidFill>
                <a:latin typeface="Aileron"/>
              </a:rPr>
              <a:t>Automated quality check</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10152592"/>
            <a:ext cx="18360000" cy="172508"/>
            <a:chOff x="0" y="0"/>
            <a:chExt cx="4264691" cy="45434"/>
          </a:xfrm>
        </p:grpSpPr>
        <p:sp>
          <p:nvSpPr>
            <p:cNvPr id="3" name="Freeform 3"/>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a:p>
          </p:txBody>
        </p:sp>
        <p:sp>
          <p:nvSpPr>
            <p:cNvPr id="4" name="TextBox 4"/>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16192500" y="0"/>
            <a:ext cx="2283181" cy="167947"/>
            <a:chOff x="0" y="0"/>
            <a:chExt cx="601332" cy="44233"/>
          </a:xfrm>
        </p:grpSpPr>
        <p:sp>
          <p:nvSpPr>
            <p:cNvPr id="6" name="Freeform 6"/>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txBody>
            <a:bodyPr/>
            <a:lstStyle/>
            <a:p>
              <a:endParaRPr lang="en-US"/>
            </a:p>
          </p:txBody>
        </p:sp>
        <p:sp>
          <p:nvSpPr>
            <p:cNvPr id="7" name="TextBox 7"/>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8" name="Freeform 8"/>
          <p:cNvSpPr/>
          <p:nvPr/>
        </p:nvSpPr>
        <p:spPr>
          <a:xfrm>
            <a:off x="839788" y="1823901"/>
            <a:ext cx="6298460" cy="3542884"/>
          </a:xfrm>
          <a:custGeom>
            <a:avLst/>
            <a:gdLst/>
            <a:ahLst/>
            <a:cxnLst/>
            <a:rect l="l" t="t" r="r" b="b"/>
            <a:pathLst>
              <a:path w="6298460" h="3542884">
                <a:moveTo>
                  <a:pt x="0" y="0"/>
                </a:moveTo>
                <a:lnTo>
                  <a:pt x="6298460" y="0"/>
                </a:lnTo>
                <a:lnTo>
                  <a:pt x="6298460" y="3542884"/>
                </a:lnTo>
                <a:lnTo>
                  <a:pt x="0" y="3542884"/>
                </a:lnTo>
                <a:lnTo>
                  <a:pt x="0" y="0"/>
                </a:lnTo>
                <a:close/>
              </a:path>
            </a:pathLst>
          </a:custGeom>
          <a:blipFill>
            <a:blip r:embed="rId2"/>
            <a:stretch>
              <a:fillRect/>
            </a:stretch>
          </a:blipFill>
        </p:spPr>
        <p:txBody>
          <a:bodyPr/>
          <a:lstStyle/>
          <a:p>
            <a:endParaRPr lang="en-US"/>
          </a:p>
        </p:txBody>
      </p:sp>
      <p:sp>
        <p:nvSpPr>
          <p:cNvPr id="9" name="Freeform 9"/>
          <p:cNvSpPr/>
          <p:nvPr/>
        </p:nvSpPr>
        <p:spPr>
          <a:xfrm>
            <a:off x="839788" y="5738260"/>
            <a:ext cx="6298460" cy="3557464"/>
          </a:xfrm>
          <a:custGeom>
            <a:avLst/>
            <a:gdLst/>
            <a:ahLst/>
            <a:cxnLst/>
            <a:rect l="l" t="t" r="r" b="b"/>
            <a:pathLst>
              <a:path w="6298460" h="3557464">
                <a:moveTo>
                  <a:pt x="0" y="0"/>
                </a:moveTo>
                <a:lnTo>
                  <a:pt x="6298460" y="0"/>
                </a:lnTo>
                <a:lnTo>
                  <a:pt x="6298460" y="3557463"/>
                </a:lnTo>
                <a:lnTo>
                  <a:pt x="0" y="3557463"/>
                </a:lnTo>
                <a:lnTo>
                  <a:pt x="0" y="0"/>
                </a:lnTo>
                <a:close/>
              </a:path>
            </a:pathLst>
          </a:custGeom>
          <a:blipFill>
            <a:blip r:embed="rId3"/>
            <a:stretch>
              <a:fillRect/>
            </a:stretch>
          </a:blipFill>
        </p:spPr>
        <p:txBody>
          <a:bodyPr/>
          <a:lstStyle/>
          <a:p>
            <a:endParaRPr lang="en-US"/>
          </a:p>
        </p:txBody>
      </p:sp>
      <p:sp>
        <p:nvSpPr>
          <p:cNvPr id="10" name="TextBox 10"/>
          <p:cNvSpPr txBox="1"/>
          <p:nvPr/>
        </p:nvSpPr>
        <p:spPr>
          <a:xfrm>
            <a:off x="7618151" y="2297969"/>
            <a:ext cx="9539465" cy="5883790"/>
          </a:xfrm>
          <a:prstGeom prst="rect">
            <a:avLst/>
          </a:prstGeom>
        </p:spPr>
        <p:txBody>
          <a:bodyPr lIns="0" tIns="0" rIns="0" bIns="0" rtlCol="0" anchor="t">
            <a:spAutoFit/>
          </a:bodyPr>
          <a:lstStyle/>
          <a:p>
            <a:pPr marL="474979" lvl="1" indent="-237490">
              <a:lnSpc>
                <a:spcPts val="3299"/>
              </a:lnSpc>
              <a:buFont typeface="Arial"/>
              <a:buChar char="•"/>
            </a:pPr>
            <a:r>
              <a:rPr lang="en-US" sz="2199" spc="65" dirty="0">
                <a:solidFill>
                  <a:srgbClr val="FFFFFF"/>
                </a:solidFill>
                <a:latin typeface="Aileron"/>
              </a:rPr>
              <a:t>Caterpillar is a heavy equipment maker.</a:t>
            </a:r>
          </a:p>
          <a:p>
            <a:pPr marL="474979" lvl="1" indent="-237490">
              <a:lnSpc>
                <a:spcPts val="3299"/>
              </a:lnSpc>
              <a:buFont typeface="Arial"/>
              <a:buChar char="•"/>
            </a:pPr>
            <a:r>
              <a:rPr lang="en-US" sz="2199" spc="65" dirty="0">
                <a:solidFill>
                  <a:srgbClr val="FFFFFF"/>
                </a:solidFill>
                <a:latin typeface="Aileron"/>
              </a:rPr>
              <a:t>Augmented reality (AR) app which is integrated with IoT.</a:t>
            </a:r>
          </a:p>
          <a:p>
            <a:pPr marL="949959" lvl="2" indent="-316653">
              <a:lnSpc>
                <a:spcPts val="3299"/>
              </a:lnSpc>
              <a:buFont typeface="Arial"/>
              <a:buChar char="⚬"/>
            </a:pPr>
            <a:r>
              <a:rPr lang="en-US" sz="2199" spc="65" dirty="0">
                <a:solidFill>
                  <a:srgbClr val="FFFFFF"/>
                </a:solidFill>
                <a:latin typeface="Aileron"/>
              </a:rPr>
              <a:t>used for repair work</a:t>
            </a:r>
          </a:p>
          <a:p>
            <a:pPr marL="949959" lvl="2" indent="-316653">
              <a:lnSpc>
                <a:spcPts val="3299"/>
              </a:lnSpc>
              <a:buFont typeface="Arial"/>
              <a:buChar char="⚬"/>
            </a:pPr>
            <a:r>
              <a:rPr lang="en-US" sz="2199" spc="65" dirty="0">
                <a:solidFill>
                  <a:srgbClr val="FFFFFF"/>
                </a:solidFill>
                <a:latin typeface="Aileron"/>
              </a:rPr>
              <a:t>generates end-to-end view of the factory floor.</a:t>
            </a:r>
          </a:p>
          <a:p>
            <a:pPr marL="1424938" lvl="3" indent="-356235">
              <a:lnSpc>
                <a:spcPts val="3299"/>
              </a:lnSpc>
              <a:buFont typeface="Arial"/>
              <a:buChar char="￭"/>
            </a:pPr>
            <a:r>
              <a:rPr lang="en-US" sz="2199" spc="65" dirty="0">
                <a:solidFill>
                  <a:srgbClr val="FFFFFF"/>
                </a:solidFill>
                <a:latin typeface="Aileron"/>
              </a:rPr>
              <a:t>the machine operators can detect the need for tool replacement, air filter change, fuel monitoring, etc.</a:t>
            </a:r>
          </a:p>
          <a:p>
            <a:pPr>
              <a:lnSpc>
                <a:spcPts val="3299"/>
              </a:lnSpc>
            </a:pPr>
            <a:endParaRPr lang="en-US" sz="2199" spc="65" dirty="0">
              <a:solidFill>
                <a:srgbClr val="FFFFFF"/>
              </a:solidFill>
              <a:latin typeface="Aileron"/>
            </a:endParaRPr>
          </a:p>
          <a:p>
            <a:pPr>
              <a:lnSpc>
                <a:spcPts val="3299"/>
              </a:lnSpc>
            </a:pPr>
            <a:r>
              <a:rPr lang="en-US" sz="2199" spc="65" dirty="0">
                <a:solidFill>
                  <a:srgbClr val="FFFFFF"/>
                </a:solidFill>
                <a:latin typeface="Aileron"/>
              </a:rPr>
              <a:t>The process has the following steps:</a:t>
            </a:r>
          </a:p>
          <a:p>
            <a:pPr marL="474979" lvl="1" indent="-237490">
              <a:lnSpc>
                <a:spcPts val="3299"/>
              </a:lnSpc>
              <a:buFont typeface="Arial"/>
              <a:buChar char="•"/>
            </a:pPr>
            <a:r>
              <a:rPr lang="en-US" sz="2199" spc="65" dirty="0">
                <a:solidFill>
                  <a:srgbClr val="FFFFFF"/>
                </a:solidFill>
                <a:latin typeface="Aileron"/>
              </a:rPr>
              <a:t>the employee responsible for the repair or maintenance of the forklift truck uses a special tablet to read the data from the unique label for each object, which allows to identify the equipment. After that, by focusing the tablet on the machine parts, the engineer can see how and in what sequence it is necessary to operate to replace the detail or change the oil.</a:t>
            </a:r>
          </a:p>
        </p:txBody>
      </p:sp>
      <p:sp>
        <p:nvSpPr>
          <p:cNvPr id="11" name="TextBox 11"/>
          <p:cNvSpPr txBox="1"/>
          <p:nvPr/>
        </p:nvSpPr>
        <p:spPr>
          <a:xfrm>
            <a:off x="839788" y="576199"/>
            <a:ext cx="14291212"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Ultra-Bold"/>
              </a:rPr>
              <a:t>CATERPILLAR - Augmented Reality App</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4138930"/>
          </a:xfrm>
          <a:custGeom>
            <a:avLst/>
            <a:gdLst/>
            <a:ahLst/>
            <a:cxnLst/>
            <a:rect l="l" t="t" r="r" b="b"/>
            <a:pathLst>
              <a:path w="18288000" h="4138930">
                <a:moveTo>
                  <a:pt x="0" y="0"/>
                </a:moveTo>
                <a:lnTo>
                  <a:pt x="18288000" y="0"/>
                </a:lnTo>
                <a:lnTo>
                  <a:pt x="18288000" y="4138930"/>
                </a:lnTo>
                <a:lnTo>
                  <a:pt x="0" y="4138930"/>
                </a:lnTo>
                <a:lnTo>
                  <a:pt x="0" y="0"/>
                </a:lnTo>
                <a:close/>
              </a:path>
            </a:pathLst>
          </a:custGeom>
          <a:blipFill>
            <a:blip r:embed="rId2">
              <a:alphaModFix amt="30000"/>
            </a:blip>
            <a:stretch>
              <a:fillRect l="-8192" r="-6300" b="-237260"/>
            </a:stretch>
          </a:blipFill>
        </p:spPr>
        <p:txBody>
          <a:bodyPr/>
          <a:lstStyle/>
          <a:p>
            <a:endParaRPr lang="en-US"/>
          </a:p>
        </p:txBody>
      </p:sp>
      <p:grpSp>
        <p:nvGrpSpPr>
          <p:cNvPr id="3" name="Group 3"/>
          <p:cNvGrpSpPr/>
          <p:nvPr/>
        </p:nvGrpSpPr>
        <p:grpSpPr>
          <a:xfrm>
            <a:off x="2114550" y="10114492"/>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a:p>
          </p:txBody>
        </p:sp>
        <p:sp>
          <p:nvSpPr>
            <p:cNvPr id="5" name="TextBox 5"/>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6192500" y="0"/>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txBody>
            <a:bodyPr/>
            <a:lstStyle/>
            <a:p>
              <a:endParaRPr lang="en-US"/>
            </a:p>
          </p:txBody>
        </p:sp>
        <p:sp>
          <p:nvSpPr>
            <p:cNvPr id="8" name="TextBox 8"/>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9" name="TextBox 9"/>
          <p:cNvSpPr txBox="1"/>
          <p:nvPr/>
        </p:nvSpPr>
        <p:spPr>
          <a:xfrm>
            <a:off x="777063" y="821830"/>
            <a:ext cx="11468551" cy="876427"/>
          </a:xfrm>
          <a:prstGeom prst="rect">
            <a:avLst/>
          </a:prstGeom>
        </p:spPr>
        <p:txBody>
          <a:bodyPr lIns="0" tIns="0" rIns="0" bIns="0" rtlCol="0" anchor="t">
            <a:spAutoFit/>
          </a:bodyPr>
          <a:lstStyle/>
          <a:p>
            <a:pPr>
              <a:lnSpc>
                <a:spcPts val="6944"/>
              </a:lnSpc>
            </a:pPr>
            <a:r>
              <a:rPr lang="en-US" sz="5600" spc="-168">
                <a:solidFill>
                  <a:srgbClr val="3EDAD8"/>
                </a:solidFill>
                <a:latin typeface="Aileron Ultra-Bold"/>
              </a:rPr>
              <a:t>BIBLIOGRAPHY</a:t>
            </a:r>
          </a:p>
        </p:txBody>
      </p:sp>
      <p:sp>
        <p:nvSpPr>
          <p:cNvPr id="10" name="TextBox 10"/>
          <p:cNvSpPr txBox="1"/>
          <p:nvPr/>
        </p:nvSpPr>
        <p:spPr>
          <a:xfrm>
            <a:off x="627258" y="2414509"/>
            <a:ext cx="17139891" cy="7153369"/>
          </a:xfrm>
          <a:prstGeom prst="rect">
            <a:avLst/>
          </a:prstGeom>
        </p:spPr>
        <p:txBody>
          <a:bodyPr lIns="0" tIns="0" rIns="0" bIns="0" rtlCol="0" anchor="t">
            <a:spAutoFit/>
          </a:bodyPr>
          <a:lstStyle/>
          <a:p>
            <a:pPr marL="474979" lvl="1" indent="-237490">
              <a:lnSpc>
                <a:spcPts val="3299"/>
              </a:lnSpc>
              <a:buFont typeface="Arial"/>
              <a:buChar char="•"/>
            </a:pPr>
            <a:r>
              <a:rPr lang="en-US" sz="2199" spc="65" dirty="0">
                <a:solidFill>
                  <a:srgbClr val="FFFFFF"/>
                </a:solidFill>
                <a:latin typeface="Aileron"/>
              </a:rPr>
              <a:t>Boyes, Hugh; </a:t>
            </a:r>
            <a:r>
              <a:rPr lang="en-US" sz="2199" spc="65" dirty="0" err="1">
                <a:solidFill>
                  <a:srgbClr val="FFFFFF"/>
                </a:solidFill>
                <a:latin typeface="Aileron"/>
              </a:rPr>
              <a:t>Hallaq</a:t>
            </a:r>
            <a:r>
              <a:rPr lang="en-US" sz="2199" spc="65" dirty="0">
                <a:solidFill>
                  <a:srgbClr val="FFFFFF"/>
                </a:solidFill>
                <a:latin typeface="Aileron"/>
              </a:rPr>
              <a:t>, </a:t>
            </a:r>
            <a:r>
              <a:rPr lang="en-US" sz="2199" spc="65" dirty="0" err="1">
                <a:solidFill>
                  <a:srgbClr val="FFFFFF"/>
                </a:solidFill>
                <a:latin typeface="Aileron"/>
              </a:rPr>
              <a:t>Bil</a:t>
            </a:r>
            <a:r>
              <a:rPr lang="en-US" sz="2199" spc="65" dirty="0">
                <a:solidFill>
                  <a:srgbClr val="FFFFFF"/>
                </a:solidFill>
                <a:latin typeface="Aileron"/>
              </a:rPr>
              <a:t>; Cunningham, Joe; Watson, Tim (October 2018). "The industrial internet of things (</a:t>
            </a:r>
            <a:r>
              <a:rPr lang="en-US" sz="2199" spc="65" dirty="0" err="1">
                <a:solidFill>
                  <a:srgbClr val="FFFFFF"/>
                </a:solidFill>
                <a:latin typeface="Aileron"/>
              </a:rPr>
              <a:t>IIoT</a:t>
            </a:r>
            <a:r>
              <a:rPr lang="en-US" sz="2199" spc="65" dirty="0">
                <a:solidFill>
                  <a:srgbClr val="FFFFFF"/>
                </a:solidFill>
                <a:latin typeface="Aileron"/>
              </a:rPr>
              <a:t>): An analysis framework". Computers in Industry. 101: 1–12. </a:t>
            </a:r>
          </a:p>
          <a:p>
            <a:pPr>
              <a:lnSpc>
                <a:spcPts val="3299"/>
              </a:lnSpc>
            </a:pPr>
            <a:endParaRPr lang="en-US" sz="2199" spc="65" dirty="0">
              <a:solidFill>
                <a:srgbClr val="FFFFFF"/>
              </a:solidFill>
              <a:latin typeface="Aileron"/>
            </a:endParaRPr>
          </a:p>
          <a:p>
            <a:pPr marL="474979" lvl="1" indent="-237490">
              <a:lnSpc>
                <a:spcPts val="3299"/>
              </a:lnSpc>
              <a:buFont typeface="Arial"/>
              <a:buChar char="•"/>
            </a:pPr>
            <a:r>
              <a:rPr lang="en-US" sz="2199" spc="65" dirty="0">
                <a:solidFill>
                  <a:srgbClr val="FFFFFF"/>
                </a:solidFill>
                <a:latin typeface="Aileron"/>
              </a:rPr>
              <a:t>Sari, A., </a:t>
            </a:r>
            <a:r>
              <a:rPr lang="en-US" sz="2199" spc="65" dirty="0" err="1">
                <a:solidFill>
                  <a:srgbClr val="FFFFFF"/>
                </a:solidFill>
                <a:latin typeface="Aileron"/>
              </a:rPr>
              <a:t>Lekidis</a:t>
            </a:r>
            <a:r>
              <a:rPr lang="en-US" sz="2199" spc="65" dirty="0">
                <a:solidFill>
                  <a:srgbClr val="FFFFFF"/>
                </a:solidFill>
                <a:latin typeface="Aileron"/>
              </a:rPr>
              <a:t>, A., </a:t>
            </a:r>
            <a:r>
              <a:rPr lang="en-US" sz="2199" spc="65" dirty="0" err="1">
                <a:solidFill>
                  <a:srgbClr val="FFFFFF"/>
                </a:solidFill>
                <a:latin typeface="Aileron"/>
              </a:rPr>
              <a:t>Butun</a:t>
            </a:r>
            <a:r>
              <a:rPr lang="en-US" sz="2199" spc="65" dirty="0">
                <a:solidFill>
                  <a:srgbClr val="FFFFFF"/>
                </a:solidFill>
                <a:latin typeface="Aileron"/>
              </a:rPr>
              <a:t>, I. (2020). Industrial Networks and </a:t>
            </a:r>
            <a:r>
              <a:rPr lang="en-US" sz="2199" spc="65" dirty="0" err="1">
                <a:solidFill>
                  <a:srgbClr val="FFFFFF"/>
                </a:solidFill>
                <a:latin typeface="Aileron"/>
              </a:rPr>
              <a:t>IIoT</a:t>
            </a:r>
            <a:r>
              <a:rPr lang="en-US" sz="2199" spc="65" dirty="0">
                <a:solidFill>
                  <a:srgbClr val="FFFFFF"/>
                </a:solidFill>
                <a:latin typeface="Aileron"/>
              </a:rPr>
              <a:t>: Now and Future Trends. In: </a:t>
            </a:r>
            <a:r>
              <a:rPr lang="en-US" sz="2199" spc="65" dirty="0" err="1">
                <a:solidFill>
                  <a:srgbClr val="FFFFFF"/>
                </a:solidFill>
                <a:latin typeface="Aileron"/>
              </a:rPr>
              <a:t>Butun</a:t>
            </a:r>
            <a:r>
              <a:rPr lang="en-US" sz="2199" spc="65" dirty="0">
                <a:solidFill>
                  <a:srgbClr val="FFFFFF"/>
                </a:solidFill>
                <a:latin typeface="Aileron"/>
              </a:rPr>
              <a:t>, I. (eds) Industrial IoT . Springer, Cham</a:t>
            </a:r>
            <a:r>
              <a:rPr lang="en-US" sz="2199" spc="65" dirty="0">
                <a:solidFill>
                  <a:schemeClr val="bg1"/>
                </a:solidFill>
                <a:latin typeface="Aileron"/>
              </a:rPr>
              <a:t>. </a:t>
            </a:r>
            <a:r>
              <a:rPr lang="en-US" sz="2199" u="sng" spc="65" dirty="0">
                <a:solidFill>
                  <a:schemeClr val="bg1"/>
                </a:solidFill>
                <a:latin typeface="Aileron"/>
                <a:hlinkClick r:id="rId3" tooltip="https://doi.org/10.1007/978-3-030-42500-5_1">
                  <a:extLst>
                    <a:ext uri="{A12FA001-AC4F-418D-AE19-62706E023703}">
                      <ahyp:hlinkClr xmlns:ahyp="http://schemas.microsoft.com/office/drawing/2018/hyperlinkcolor" val="tx"/>
                    </a:ext>
                  </a:extLst>
                </a:hlinkClick>
              </a:rPr>
              <a:t>https://doi.org/10.1007/978-3-030-42500-5_1</a:t>
            </a:r>
            <a:r>
              <a:rPr lang="en-US" sz="2199" spc="65" dirty="0">
                <a:solidFill>
                  <a:srgbClr val="FFFFFF"/>
                </a:solidFill>
                <a:latin typeface="Aileron"/>
              </a:rPr>
              <a:t>.</a:t>
            </a:r>
          </a:p>
          <a:p>
            <a:pPr>
              <a:lnSpc>
                <a:spcPts val="3299"/>
              </a:lnSpc>
            </a:pPr>
            <a:endParaRPr lang="en-US" sz="2199" spc="65" dirty="0">
              <a:solidFill>
                <a:srgbClr val="FFFFFF"/>
              </a:solidFill>
              <a:latin typeface="Aileron"/>
            </a:endParaRPr>
          </a:p>
          <a:p>
            <a:pPr marL="474979" lvl="1" indent="-237490">
              <a:lnSpc>
                <a:spcPts val="3299"/>
              </a:lnSpc>
              <a:buFont typeface="Arial"/>
              <a:buChar char="•"/>
            </a:pPr>
            <a:r>
              <a:rPr lang="en-US" sz="2199" spc="65" dirty="0">
                <a:solidFill>
                  <a:srgbClr val="FFFFFF"/>
                </a:solidFill>
                <a:latin typeface="Aileron"/>
              </a:rPr>
              <a:t>Lee, C. &amp; Huo, </a:t>
            </a:r>
            <a:r>
              <a:rPr lang="en-US" sz="2199" spc="65" dirty="0" err="1">
                <a:solidFill>
                  <a:srgbClr val="FFFFFF"/>
                </a:solidFill>
                <a:latin typeface="Aileron"/>
              </a:rPr>
              <a:t>Yunzhang</a:t>
            </a:r>
            <a:r>
              <a:rPr lang="en-US" sz="2199" spc="65" dirty="0">
                <a:solidFill>
                  <a:srgbClr val="FFFFFF"/>
                </a:solidFill>
                <a:latin typeface="Aileron"/>
              </a:rPr>
              <a:t> &amp; Zhang, </a:t>
            </a:r>
            <a:r>
              <a:rPr lang="en-US" sz="2199" spc="65" dirty="0" err="1">
                <a:solidFill>
                  <a:srgbClr val="FFFFFF"/>
                </a:solidFill>
                <a:latin typeface="Aileron"/>
              </a:rPr>
              <a:t>Shuzhu</a:t>
            </a:r>
            <a:r>
              <a:rPr lang="en-US" sz="2199" spc="65" dirty="0">
                <a:solidFill>
                  <a:srgbClr val="FFFFFF"/>
                </a:solidFill>
                <a:latin typeface="Aileron"/>
              </a:rPr>
              <a:t> &amp; Ng, Kam K.H.. (2020). Design of a Smart Manufacturing System With the Application of Multi-Access Edge Computing and Blockchain Technology. IEEE Access. PP. 1-1.</a:t>
            </a:r>
          </a:p>
          <a:p>
            <a:pPr>
              <a:lnSpc>
                <a:spcPts val="3299"/>
              </a:lnSpc>
            </a:pPr>
            <a:endParaRPr lang="en-US" sz="2199" spc="65" dirty="0">
              <a:solidFill>
                <a:srgbClr val="FFFFFF"/>
              </a:solidFill>
              <a:latin typeface="Aileron"/>
            </a:endParaRPr>
          </a:p>
          <a:p>
            <a:pPr marL="474979" lvl="1" indent="-237490">
              <a:lnSpc>
                <a:spcPts val="3299"/>
              </a:lnSpc>
              <a:buFont typeface="Arial"/>
              <a:buChar char="•"/>
            </a:pPr>
            <a:r>
              <a:rPr lang="en-US" sz="2199" spc="65" dirty="0">
                <a:solidFill>
                  <a:srgbClr val="FFFFFF"/>
                </a:solidFill>
                <a:latin typeface="Aileron"/>
              </a:rPr>
              <a:t>Peter, Onu, Anup Pradhan, and Charles </a:t>
            </a:r>
            <a:r>
              <a:rPr lang="en-US" sz="2199" spc="65" dirty="0" err="1">
                <a:solidFill>
                  <a:srgbClr val="FFFFFF"/>
                </a:solidFill>
                <a:latin typeface="Aileron"/>
              </a:rPr>
              <a:t>Mbohwa</a:t>
            </a:r>
            <a:r>
              <a:rPr lang="en-US" sz="2199" spc="65" dirty="0">
                <a:solidFill>
                  <a:srgbClr val="FFFFFF"/>
                </a:solidFill>
                <a:latin typeface="Aileron"/>
              </a:rPr>
              <a:t>. "Industrial internet of things (</a:t>
            </a:r>
            <a:r>
              <a:rPr lang="en-US" sz="2199" spc="65" dirty="0" err="1">
                <a:solidFill>
                  <a:srgbClr val="FFFFFF"/>
                </a:solidFill>
                <a:latin typeface="Aileron"/>
              </a:rPr>
              <a:t>IIoT</a:t>
            </a:r>
            <a:r>
              <a:rPr lang="en-US" sz="2199" spc="65" dirty="0">
                <a:solidFill>
                  <a:srgbClr val="FFFFFF"/>
                </a:solidFill>
                <a:latin typeface="Aileron"/>
              </a:rPr>
              <a:t>): opportunities, challenges, and requirements in manufacturing businesses in emerging economies." Procedia Computer Science 217 (2023): 856-865.</a:t>
            </a:r>
          </a:p>
          <a:p>
            <a:pPr>
              <a:lnSpc>
                <a:spcPts val="3299"/>
              </a:lnSpc>
            </a:pPr>
            <a:endParaRPr lang="en-US" sz="2199" spc="65" dirty="0">
              <a:solidFill>
                <a:srgbClr val="FFFFFF"/>
              </a:solidFill>
              <a:latin typeface="Aileron"/>
            </a:endParaRPr>
          </a:p>
          <a:p>
            <a:pPr marL="474979" lvl="1" indent="-237490">
              <a:lnSpc>
                <a:spcPts val="3299"/>
              </a:lnSpc>
              <a:buFont typeface="Arial"/>
              <a:buChar char="•"/>
            </a:pPr>
            <a:r>
              <a:rPr lang="en-US" sz="2199" spc="65" dirty="0">
                <a:solidFill>
                  <a:srgbClr val="FFFFFF"/>
                </a:solidFill>
                <a:latin typeface="Aileron"/>
              </a:rPr>
              <a:t>Grover, Jyotsana. "Industrial IoT and Its Applications." IoT for Sustainable Smart Cities and Society. Cham: Springer International Publishing, 2022. 107-124.</a:t>
            </a:r>
          </a:p>
          <a:p>
            <a:pPr>
              <a:lnSpc>
                <a:spcPts val="3299"/>
              </a:lnSpc>
            </a:pPr>
            <a:endParaRPr lang="en-US" sz="2199" spc="65" dirty="0">
              <a:solidFill>
                <a:srgbClr val="FFFFFF"/>
              </a:solidFill>
              <a:latin typeface="Aileron"/>
            </a:endParaRPr>
          </a:p>
          <a:p>
            <a:pPr marL="474979" lvl="1" indent="-237490">
              <a:lnSpc>
                <a:spcPts val="3299"/>
              </a:lnSpc>
              <a:buFont typeface="Arial"/>
              <a:buChar char="•"/>
            </a:pPr>
            <a:r>
              <a:rPr lang="en-US" sz="2199" spc="65" dirty="0" err="1">
                <a:solidFill>
                  <a:srgbClr val="FFFFFF"/>
                </a:solidFill>
                <a:latin typeface="Aileron"/>
              </a:rPr>
              <a:t>Jaloudi</a:t>
            </a:r>
            <a:r>
              <a:rPr lang="en-US" sz="2199" spc="65" dirty="0">
                <a:solidFill>
                  <a:srgbClr val="FFFFFF"/>
                </a:solidFill>
                <a:latin typeface="Aileron"/>
              </a:rPr>
              <a:t>, Samer. "Communication protocols of an industrial internet of things environment: A comparative study." Future Internet 11.3 (2019): 66.</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Freeform 2"/>
          <p:cNvSpPr/>
          <p:nvPr/>
        </p:nvSpPr>
        <p:spPr>
          <a:xfrm>
            <a:off x="0" y="0"/>
            <a:ext cx="7716716" cy="10287000"/>
          </a:xfrm>
          <a:custGeom>
            <a:avLst/>
            <a:gdLst/>
            <a:ahLst/>
            <a:cxnLst/>
            <a:rect l="l" t="t" r="r" b="b"/>
            <a:pathLst>
              <a:path w="7716716" h="10287000">
                <a:moveTo>
                  <a:pt x="0" y="0"/>
                </a:moveTo>
                <a:lnTo>
                  <a:pt x="7716716" y="0"/>
                </a:lnTo>
                <a:lnTo>
                  <a:pt x="7716716" y="10287000"/>
                </a:lnTo>
                <a:lnTo>
                  <a:pt x="0" y="10287000"/>
                </a:lnTo>
                <a:lnTo>
                  <a:pt x="0" y="0"/>
                </a:lnTo>
                <a:close/>
              </a:path>
            </a:pathLst>
          </a:custGeom>
          <a:blipFill>
            <a:blip r:embed="rId2"/>
            <a:stretch>
              <a:fillRect l="-12499" r="-124492"/>
            </a:stretch>
          </a:blipFill>
        </p:spPr>
        <p:txBody>
          <a:bodyPr/>
          <a:lstStyle/>
          <a:p>
            <a:endParaRPr lang="en-US"/>
          </a:p>
        </p:txBody>
      </p:sp>
      <p:sp>
        <p:nvSpPr>
          <p:cNvPr id="3" name="Freeform 3"/>
          <p:cNvSpPr/>
          <p:nvPr/>
        </p:nvSpPr>
        <p:spPr>
          <a:xfrm>
            <a:off x="0" y="0"/>
            <a:ext cx="7716716" cy="10287000"/>
          </a:xfrm>
          <a:custGeom>
            <a:avLst/>
            <a:gdLst/>
            <a:ahLst/>
            <a:cxnLst/>
            <a:rect l="l" t="t" r="r" b="b"/>
            <a:pathLst>
              <a:path w="7716716" h="10287000">
                <a:moveTo>
                  <a:pt x="0" y="0"/>
                </a:moveTo>
                <a:lnTo>
                  <a:pt x="7716716" y="0"/>
                </a:lnTo>
                <a:lnTo>
                  <a:pt x="7716716" y="10287000"/>
                </a:lnTo>
                <a:lnTo>
                  <a:pt x="0" y="10287000"/>
                </a:lnTo>
                <a:lnTo>
                  <a:pt x="0" y="0"/>
                </a:lnTo>
                <a:close/>
              </a:path>
            </a:pathLst>
          </a:custGeom>
          <a:blipFill>
            <a:blip r:embed="rId3"/>
            <a:stretch>
              <a:fillRect l="-9744" r="-160924"/>
            </a:stretch>
          </a:blipFill>
        </p:spPr>
        <p:txBody>
          <a:bodyPr/>
          <a:lstStyle/>
          <a:p>
            <a:endParaRPr lang="en-US"/>
          </a:p>
        </p:txBody>
      </p:sp>
      <p:sp>
        <p:nvSpPr>
          <p:cNvPr id="4" name="AutoShape 4"/>
          <p:cNvSpPr/>
          <p:nvPr/>
        </p:nvSpPr>
        <p:spPr>
          <a:xfrm rot="-5400000">
            <a:off x="2307173" y="4839356"/>
            <a:ext cx="10819087" cy="0"/>
          </a:xfrm>
          <a:prstGeom prst="line">
            <a:avLst/>
          </a:prstGeom>
          <a:ln w="76200" cap="flat">
            <a:solidFill>
              <a:srgbClr val="FFFFFF"/>
            </a:solidFill>
            <a:prstDash val="solid"/>
            <a:headEnd type="none" w="sm" len="sm"/>
            <a:tailEnd type="none" w="sm" len="sm"/>
          </a:ln>
        </p:spPr>
        <p:txBody>
          <a:bodyPr/>
          <a:lstStyle/>
          <a:p>
            <a:endParaRPr lang="en-US"/>
          </a:p>
        </p:txBody>
      </p:sp>
      <p:grpSp>
        <p:nvGrpSpPr>
          <p:cNvPr id="5" name="Group 5"/>
          <p:cNvGrpSpPr/>
          <p:nvPr/>
        </p:nvGrpSpPr>
        <p:grpSpPr>
          <a:xfrm>
            <a:off x="0" y="10119053"/>
            <a:ext cx="2283181" cy="167947"/>
            <a:chOff x="0" y="0"/>
            <a:chExt cx="601332" cy="44233"/>
          </a:xfrm>
        </p:grpSpPr>
        <p:sp>
          <p:nvSpPr>
            <p:cNvPr id="6" name="Freeform 6"/>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txBody>
            <a:bodyPr/>
            <a:lstStyle/>
            <a:p>
              <a:endParaRPr lang="en-US"/>
            </a:p>
          </p:txBody>
        </p:sp>
        <p:sp>
          <p:nvSpPr>
            <p:cNvPr id="7" name="TextBox 7"/>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8" name="AutoShape 8"/>
          <p:cNvSpPr/>
          <p:nvPr/>
        </p:nvSpPr>
        <p:spPr>
          <a:xfrm rot="-5400000">
            <a:off x="9564796" y="3688387"/>
            <a:ext cx="7452974" cy="0"/>
          </a:xfrm>
          <a:prstGeom prst="line">
            <a:avLst/>
          </a:prstGeom>
          <a:ln w="76200" cap="flat">
            <a:solidFill>
              <a:srgbClr val="FFFFFF"/>
            </a:solidFill>
            <a:prstDash val="solid"/>
            <a:headEnd type="none" w="sm" len="sm"/>
            <a:tailEnd type="none" w="sm" len="sm"/>
          </a:ln>
        </p:spPr>
        <p:txBody>
          <a:bodyPr/>
          <a:lstStyle/>
          <a:p>
            <a:endParaRPr lang="en-US"/>
          </a:p>
        </p:txBody>
      </p:sp>
      <p:grpSp>
        <p:nvGrpSpPr>
          <p:cNvPr id="9" name="Group 9"/>
          <p:cNvGrpSpPr/>
          <p:nvPr/>
        </p:nvGrpSpPr>
        <p:grpSpPr>
          <a:xfrm>
            <a:off x="2095500" y="0"/>
            <a:ext cx="16192500" cy="172508"/>
            <a:chOff x="0" y="0"/>
            <a:chExt cx="4264691" cy="45434"/>
          </a:xfrm>
        </p:grpSpPr>
        <p:sp>
          <p:nvSpPr>
            <p:cNvPr id="10" name="Freeform 10"/>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a:p>
          </p:txBody>
        </p:sp>
        <p:sp>
          <p:nvSpPr>
            <p:cNvPr id="11" name="TextBox 11"/>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12" name="Group 12"/>
          <p:cNvGrpSpPr/>
          <p:nvPr/>
        </p:nvGrpSpPr>
        <p:grpSpPr>
          <a:xfrm>
            <a:off x="7276661" y="1675765"/>
            <a:ext cx="880110" cy="88011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14" name="TextBox 14"/>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1</a:t>
              </a:r>
            </a:p>
          </p:txBody>
        </p:sp>
      </p:grpSp>
      <p:grpSp>
        <p:nvGrpSpPr>
          <p:cNvPr id="15" name="Group 15"/>
          <p:cNvGrpSpPr/>
          <p:nvPr/>
        </p:nvGrpSpPr>
        <p:grpSpPr>
          <a:xfrm>
            <a:off x="7276661" y="3719407"/>
            <a:ext cx="880110" cy="88011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17" name="TextBox 17"/>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2</a:t>
              </a:r>
            </a:p>
          </p:txBody>
        </p:sp>
      </p:grpSp>
      <p:grpSp>
        <p:nvGrpSpPr>
          <p:cNvPr id="18" name="Group 18"/>
          <p:cNvGrpSpPr/>
          <p:nvPr/>
        </p:nvGrpSpPr>
        <p:grpSpPr>
          <a:xfrm>
            <a:off x="7276661" y="5763048"/>
            <a:ext cx="880110" cy="88011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txBody>
            <a:bodyPr/>
            <a:lstStyle/>
            <a:p>
              <a:endParaRPr lang="en-US"/>
            </a:p>
          </p:txBody>
        </p:sp>
        <p:sp>
          <p:nvSpPr>
            <p:cNvPr id="20" name="TextBox 20"/>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3</a:t>
              </a:r>
            </a:p>
          </p:txBody>
        </p:sp>
      </p:grpSp>
      <p:grpSp>
        <p:nvGrpSpPr>
          <p:cNvPr id="21" name="Group 21"/>
          <p:cNvGrpSpPr/>
          <p:nvPr/>
        </p:nvGrpSpPr>
        <p:grpSpPr>
          <a:xfrm>
            <a:off x="7276661" y="7806690"/>
            <a:ext cx="880110" cy="88011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txBody>
            <a:bodyPr/>
            <a:lstStyle/>
            <a:p>
              <a:endParaRPr lang="en-US"/>
            </a:p>
          </p:txBody>
        </p:sp>
        <p:sp>
          <p:nvSpPr>
            <p:cNvPr id="23" name="TextBox 23"/>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4</a:t>
              </a:r>
            </a:p>
          </p:txBody>
        </p:sp>
      </p:grpSp>
      <p:grpSp>
        <p:nvGrpSpPr>
          <p:cNvPr id="24" name="Group 24"/>
          <p:cNvGrpSpPr/>
          <p:nvPr/>
        </p:nvGrpSpPr>
        <p:grpSpPr>
          <a:xfrm>
            <a:off x="12851228" y="2162916"/>
            <a:ext cx="880110" cy="88011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txBody>
            <a:bodyPr/>
            <a:lstStyle/>
            <a:p>
              <a:endParaRPr lang="en-US"/>
            </a:p>
          </p:txBody>
        </p:sp>
        <p:sp>
          <p:nvSpPr>
            <p:cNvPr id="26" name="TextBox 26"/>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5</a:t>
              </a:r>
            </a:p>
          </p:txBody>
        </p:sp>
      </p:grpSp>
      <p:grpSp>
        <p:nvGrpSpPr>
          <p:cNvPr id="27" name="Group 27"/>
          <p:cNvGrpSpPr/>
          <p:nvPr/>
        </p:nvGrpSpPr>
        <p:grpSpPr>
          <a:xfrm>
            <a:off x="12851228" y="4744508"/>
            <a:ext cx="880110" cy="88011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txBody>
            <a:bodyPr/>
            <a:lstStyle/>
            <a:p>
              <a:endParaRPr lang="en-US"/>
            </a:p>
          </p:txBody>
        </p:sp>
        <p:sp>
          <p:nvSpPr>
            <p:cNvPr id="29" name="TextBox 29"/>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6</a:t>
              </a:r>
            </a:p>
          </p:txBody>
        </p:sp>
      </p:grpSp>
      <p:grpSp>
        <p:nvGrpSpPr>
          <p:cNvPr id="30" name="Group 30"/>
          <p:cNvGrpSpPr/>
          <p:nvPr/>
        </p:nvGrpSpPr>
        <p:grpSpPr>
          <a:xfrm>
            <a:off x="12851228" y="7329593"/>
            <a:ext cx="880110" cy="880110"/>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txBody>
            <a:bodyPr/>
            <a:lstStyle/>
            <a:p>
              <a:endParaRPr lang="en-US"/>
            </a:p>
          </p:txBody>
        </p:sp>
        <p:sp>
          <p:nvSpPr>
            <p:cNvPr id="32" name="TextBox 32"/>
            <p:cNvSpPr txBox="1"/>
            <p:nvPr/>
          </p:nvSpPr>
          <p:spPr>
            <a:xfrm>
              <a:off x="76200" y="-19050"/>
              <a:ext cx="660400" cy="755650"/>
            </a:xfrm>
            <a:prstGeom prst="rect">
              <a:avLst/>
            </a:prstGeom>
          </p:spPr>
          <p:txBody>
            <a:bodyPr lIns="50800" tIns="50800" rIns="50800" bIns="50800" rtlCol="0" anchor="ctr"/>
            <a:lstStyle/>
            <a:p>
              <a:pPr algn="ctr">
                <a:lnSpc>
                  <a:spcPts val="4800"/>
                </a:lnSpc>
              </a:pPr>
              <a:r>
                <a:rPr lang="en-US" sz="3200" spc="96">
                  <a:solidFill>
                    <a:srgbClr val="FFFFFF"/>
                  </a:solidFill>
                  <a:latin typeface="Aileron"/>
                </a:rPr>
                <a:t>7</a:t>
              </a:r>
            </a:p>
          </p:txBody>
        </p:sp>
      </p:grpSp>
      <p:sp>
        <p:nvSpPr>
          <p:cNvPr id="33" name="TextBox 33"/>
          <p:cNvSpPr txBox="1"/>
          <p:nvPr/>
        </p:nvSpPr>
        <p:spPr>
          <a:xfrm>
            <a:off x="8561266" y="1823402"/>
            <a:ext cx="3146962" cy="382905"/>
          </a:xfrm>
          <a:prstGeom prst="rect">
            <a:avLst/>
          </a:prstGeom>
        </p:spPr>
        <p:txBody>
          <a:bodyPr lIns="0" tIns="0" rIns="0" bIns="0" rtlCol="0" anchor="t">
            <a:spAutoFit/>
          </a:bodyPr>
          <a:lstStyle/>
          <a:p>
            <a:pPr>
              <a:lnSpc>
                <a:spcPts val="3299"/>
              </a:lnSpc>
            </a:pPr>
            <a:r>
              <a:rPr lang="en-US" sz="2199" spc="65">
                <a:solidFill>
                  <a:srgbClr val="FFFFFF"/>
                </a:solidFill>
                <a:latin typeface="Aileron"/>
              </a:rPr>
              <a:t>Introduction</a:t>
            </a:r>
          </a:p>
        </p:txBody>
      </p:sp>
      <p:sp>
        <p:nvSpPr>
          <p:cNvPr id="34" name="TextBox 34"/>
          <p:cNvSpPr txBox="1"/>
          <p:nvPr/>
        </p:nvSpPr>
        <p:spPr>
          <a:xfrm>
            <a:off x="8561266" y="3891174"/>
            <a:ext cx="3146962" cy="382905"/>
          </a:xfrm>
          <a:prstGeom prst="rect">
            <a:avLst/>
          </a:prstGeom>
        </p:spPr>
        <p:txBody>
          <a:bodyPr lIns="0" tIns="0" rIns="0" bIns="0" rtlCol="0" anchor="t">
            <a:spAutoFit/>
          </a:bodyPr>
          <a:lstStyle/>
          <a:p>
            <a:pPr>
              <a:lnSpc>
                <a:spcPts val="3299"/>
              </a:lnSpc>
            </a:pPr>
            <a:r>
              <a:rPr lang="en-US" sz="2199" spc="65">
                <a:solidFill>
                  <a:srgbClr val="FFFFFF"/>
                </a:solidFill>
                <a:latin typeface="Aileron"/>
              </a:rPr>
              <a:t>IIoT Architecture</a:t>
            </a:r>
          </a:p>
        </p:txBody>
      </p:sp>
      <p:sp>
        <p:nvSpPr>
          <p:cNvPr id="35" name="TextBox 35"/>
          <p:cNvSpPr txBox="1"/>
          <p:nvPr/>
        </p:nvSpPr>
        <p:spPr>
          <a:xfrm>
            <a:off x="8561266" y="5772256"/>
            <a:ext cx="3468961" cy="1202055"/>
          </a:xfrm>
          <a:prstGeom prst="rect">
            <a:avLst/>
          </a:prstGeom>
        </p:spPr>
        <p:txBody>
          <a:bodyPr lIns="0" tIns="0" rIns="0" bIns="0" rtlCol="0" anchor="t">
            <a:spAutoFit/>
          </a:bodyPr>
          <a:lstStyle/>
          <a:p>
            <a:pPr>
              <a:lnSpc>
                <a:spcPts val="3299"/>
              </a:lnSpc>
            </a:pPr>
            <a:r>
              <a:rPr lang="en-US" sz="2199" spc="65">
                <a:solidFill>
                  <a:srgbClr val="FFFFFF"/>
                </a:solidFill>
                <a:latin typeface="Aileron"/>
              </a:rPr>
              <a:t>Challenges - Open Issues and Future Directions</a:t>
            </a:r>
          </a:p>
          <a:p>
            <a:pPr>
              <a:lnSpc>
                <a:spcPts val="3299"/>
              </a:lnSpc>
            </a:pPr>
            <a:endParaRPr lang="en-US" sz="2199" spc="65">
              <a:solidFill>
                <a:srgbClr val="FFFFFF"/>
              </a:solidFill>
              <a:latin typeface="Aileron"/>
            </a:endParaRPr>
          </a:p>
        </p:txBody>
      </p:sp>
      <p:sp>
        <p:nvSpPr>
          <p:cNvPr id="36" name="TextBox 36"/>
          <p:cNvSpPr txBox="1"/>
          <p:nvPr/>
        </p:nvSpPr>
        <p:spPr>
          <a:xfrm>
            <a:off x="8561266" y="8026717"/>
            <a:ext cx="3146962" cy="382905"/>
          </a:xfrm>
          <a:prstGeom prst="rect">
            <a:avLst/>
          </a:prstGeom>
        </p:spPr>
        <p:txBody>
          <a:bodyPr lIns="0" tIns="0" rIns="0" bIns="0" rtlCol="0" anchor="t">
            <a:spAutoFit/>
          </a:bodyPr>
          <a:lstStyle/>
          <a:p>
            <a:pPr>
              <a:lnSpc>
                <a:spcPts val="3299"/>
              </a:lnSpc>
            </a:pPr>
            <a:r>
              <a:rPr lang="en-US" sz="2199" spc="65">
                <a:solidFill>
                  <a:srgbClr val="FFFFFF"/>
                </a:solidFill>
                <a:latin typeface="Aileron"/>
              </a:rPr>
              <a:t>Security</a:t>
            </a:r>
          </a:p>
        </p:txBody>
      </p:sp>
      <p:sp>
        <p:nvSpPr>
          <p:cNvPr id="37" name="TextBox 37"/>
          <p:cNvSpPr txBox="1"/>
          <p:nvPr/>
        </p:nvSpPr>
        <p:spPr>
          <a:xfrm>
            <a:off x="14112338" y="2382943"/>
            <a:ext cx="3146962" cy="382905"/>
          </a:xfrm>
          <a:prstGeom prst="rect">
            <a:avLst/>
          </a:prstGeom>
        </p:spPr>
        <p:txBody>
          <a:bodyPr lIns="0" tIns="0" rIns="0" bIns="0" rtlCol="0" anchor="t">
            <a:spAutoFit/>
          </a:bodyPr>
          <a:lstStyle/>
          <a:p>
            <a:pPr>
              <a:lnSpc>
                <a:spcPts val="3299"/>
              </a:lnSpc>
            </a:pPr>
            <a:r>
              <a:rPr lang="en-US" sz="2199" spc="65">
                <a:solidFill>
                  <a:srgbClr val="FFFFFF"/>
                </a:solidFill>
                <a:latin typeface="Aileron"/>
              </a:rPr>
              <a:t>IIoT Protocols</a:t>
            </a:r>
          </a:p>
        </p:txBody>
      </p:sp>
      <p:sp>
        <p:nvSpPr>
          <p:cNvPr id="38" name="TextBox 38"/>
          <p:cNvSpPr txBox="1"/>
          <p:nvPr/>
        </p:nvSpPr>
        <p:spPr>
          <a:xfrm>
            <a:off x="14112338" y="4740275"/>
            <a:ext cx="3146962" cy="792480"/>
          </a:xfrm>
          <a:prstGeom prst="rect">
            <a:avLst/>
          </a:prstGeom>
        </p:spPr>
        <p:txBody>
          <a:bodyPr lIns="0" tIns="0" rIns="0" bIns="0" rtlCol="0" anchor="t">
            <a:spAutoFit/>
          </a:bodyPr>
          <a:lstStyle/>
          <a:p>
            <a:pPr>
              <a:lnSpc>
                <a:spcPts val="3299"/>
              </a:lnSpc>
            </a:pPr>
            <a:r>
              <a:rPr lang="en-US" sz="2199" spc="65">
                <a:solidFill>
                  <a:srgbClr val="FFFFFF"/>
                </a:solidFill>
                <a:latin typeface="Aileron"/>
              </a:rPr>
              <a:t>Implementation</a:t>
            </a:r>
          </a:p>
          <a:p>
            <a:pPr>
              <a:lnSpc>
                <a:spcPts val="3299"/>
              </a:lnSpc>
            </a:pPr>
            <a:r>
              <a:rPr lang="en-US" sz="2199" spc="65">
                <a:solidFill>
                  <a:srgbClr val="FFFFFF"/>
                </a:solidFill>
                <a:latin typeface="Aileron"/>
              </a:rPr>
              <a:t>Examples</a:t>
            </a:r>
          </a:p>
        </p:txBody>
      </p:sp>
      <p:sp>
        <p:nvSpPr>
          <p:cNvPr id="39" name="TextBox 39"/>
          <p:cNvSpPr txBox="1"/>
          <p:nvPr/>
        </p:nvSpPr>
        <p:spPr>
          <a:xfrm>
            <a:off x="14112338" y="7507182"/>
            <a:ext cx="3146962" cy="382905"/>
          </a:xfrm>
          <a:prstGeom prst="rect">
            <a:avLst/>
          </a:prstGeom>
        </p:spPr>
        <p:txBody>
          <a:bodyPr lIns="0" tIns="0" rIns="0" bIns="0" rtlCol="0" anchor="t">
            <a:spAutoFit/>
          </a:bodyPr>
          <a:lstStyle/>
          <a:p>
            <a:pPr>
              <a:lnSpc>
                <a:spcPts val="3299"/>
              </a:lnSpc>
            </a:pPr>
            <a:r>
              <a:rPr lang="en-US" sz="2199" spc="65">
                <a:solidFill>
                  <a:srgbClr val="FFFFFF"/>
                </a:solidFill>
                <a:latin typeface="Aileron"/>
              </a:rPr>
              <a:t>Bibliography</a:t>
            </a:r>
          </a:p>
        </p:txBody>
      </p:sp>
      <p:sp>
        <p:nvSpPr>
          <p:cNvPr id="40" name="TextBox 40"/>
          <p:cNvSpPr txBox="1"/>
          <p:nvPr/>
        </p:nvSpPr>
        <p:spPr>
          <a:xfrm>
            <a:off x="647700" y="681038"/>
            <a:ext cx="6099712" cy="671830"/>
          </a:xfrm>
          <a:prstGeom prst="rect">
            <a:avLst/>
          </a:prstGeom>
        </p:spPr>
        <p:txBody>
          <a:bodyPr lIns="0" tIns="0" rIns="0" bIns="0" rtlCol="0" anchor="t">
            <a:spAutoFit/>
          </a:bodyPr>
          <a:lstStyle/>
          <a:p>
            <a:pPr>
              <a:lnSpc>
                <a:spcPts val="5329"/>
              </a:lnSpc>
            </a:pPr>
            <a:r>
              <a:rPr lang="en-US" sz="4099" spc="122">
                <a:solidFill>
                  <a:srgbClr val="3EDAD8"/>
                </a:solidFill>
                <a:latin typeface="Aileron Bold"/>
              </a:rPr>
              <a:t>Table of contents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4138930"/>
          </a:xfrm>
          <a:custGeom>
            <a:avLst/>
            <a:gdLst/>
            <a:ahLst/>
            <a:cxnLst/>
            <a:rect l="l" t="t" r="r" b="b"/>
            <a:pathLst>
              <a:path w="18288000" h="4138930">
                <a:moveTo>
                  <a:pt x="0" y="0"/>
                </a:moveTo>
                <a:lnTo>
                  <a:pt x="18288000" y="0"/>
                </a:lnTo>
                <a:lnTo>
                  <a:pt x="18288000" y="4138930"/>
                </a:lnTo>
                <a:lnTo>
                  <a:pt x="0" y="4138930"/>
                </a:lnTo>
                <a:lnTo>
                  <a:pt x="0" y="0"/>
                </a:lnTo>
                <a:close/>
              </a:path>
            </a:pathLst>
          </a:custGeom>
          <a:blipFill>
            <a:blip r:embed="rId2">
              <a:alphaModFix amt="30000"/>
            </a:blip>
            <a:stretch>
              <a:fillRect l="-8192" r="-6300" b="-237260"/>
            </a:stretch>
          </a:blipFill>
        </p:spPr>
        <p:txBody>
          <a:bodyPr/>
          <a:lstStyle/>
          <a:p>
            <a:endParaRPr lang="en-US"/>
          </a:p>
        </p:txBody>
      </p:sp>
      <p:grpSp>
        <p:nvGrpSpPr>
          <p:cNvPr id="3" name="Group 3"/>
          <p:cNvGrpSpPr/>
          <p:nvPr/>
        </p:nvGrpSpPr>
        <p:grpSpPr>
          <a:xfrm>
            <a:off x="0" y="10152592"/>
            <a:ext cx="43200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a:p>
          </p:txBody>
        </p:sp>
        <p:sp>
          <p:nvSpPr>
            <p:cNvPr id="5" name="TextBox 5"/>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6192500" y="0"/>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txBody>
            <a:bodyPr/>
            <a:lstStyle/>
            <a:p>
              <a:endParaRPr lang="en-US"/>
            </a:p>
          </p:txBody>
        </p:sp>
        <p:sp>
          <p:nvSpPr>
            <p:cNvPr id="8" name="TextBox 8"/>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9" name="Group 9"/>
          <p:cNvGrpSpPr/>
          <p:nvPr/>
        </p:nvGrpSpPr>
        <p:grpSpPr>
          <a:xfrm>
            <a:off x="749970" y="2758084"/>
            <a:ext cx="1479232" cy="1479232"/>
            <a:chOff x="0" y="0"/>
            <a:chExt cx="1972310" cy="1972310"/>
          </a:xfrm>
        </p:grpSpPr>
        <p:grpSp>
          <p:nvGrpSpPr>
            <p:cNvPr id="10" name="Group 10"/>
            <p:cNvGrpSpPr/>
            <p:nvPr/>
          </p:nvGrpSpPr>
          <p:grpSpPr>
            <a:xfrm>
              <a:off x="0" y="0"/>
              <a:ext cx="1972310" cy="197231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13" name="Freeform 13"/>
            <p:cNvSpPr/>
            <p:nvPr/>
          </p:nvSpPr>
          <p:spPr>
            <a:xfrm>
              <a:off x="386865" y="558813"/>
              <a:ext cx="1198581" cy="916914"/>
            </a:xfrm>
            <a:custGeom>
              <a:avLst/>
              <a:gdLst/>
              <a:ahLst/>
              <a:cxnLst/>
              <a:rect l="l" t="t" r="r" b="b"/>
              <a:pathLst>
                <a:path w="1198581" h="916914">
                  <a:moveTo>
                    <a:pt x="0" y="0"/>
                  </a:moveTo>
                  <a:lnTo>
                    <a:pt x="1198580" y="0"/>
                  </a:lnTo>
                  <a:lnTo>
                    <a:pt x="1198580" y="916914"/>
                  </a:lnTo>
                  <a:lnTo>
                    <a:pt x="0" y="9169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14" name="AutoShape 14"/>
          <p:cNvSpPr/>
          <p:nvPr/>
        </p:nvSpPr>
        <p:spPr>
          <a:xfrm flipH="1">
            <a:off x="2229202" y="3497700"/>
            <a:ext cx="930000" cy="0"/>
          </a:xfrm>
          <a:prstGeom prst="line">
            <a:avLst/>
          </a:prstGeom>
          <a:ln w="76200" cap="flat">
            <a:solidFill>
              <a:srgbClr val="3EDAD8"/>
            </a:solidFill>
            <a:prstDash val="solid"/>
            <a:headEnd type="none" w="sm" len="sm"/>
            <a:tailEnd type="none" w="sm" len="sm"/>
          </a:ln>
        </p:spPr>
        <p:txBody>
          <a:bodyPr/>
          <a:lstStyle/>
          <a:p>
            <a:endParaRPr lang="en-US"/>
          </a:p>
        </p:txBody>
      </p:sp>
      <p:sp>
        <p:nvSpPr>
          <p:cNvPr id="15" name="AutoShape 15"/>
          <p:cNvSpPr/>
          <p:nvPr/>
        </p:nvSpPr>
        <p:spPr>
          <a:xfrm flipH="1">
            <a:off x="2240002" y="5887562"/>
            <a:ext cx="930000" cy="0"/>
          </a:xfrm>
          <a:prstGeom prst="line">
            <a:avLst/>
          </a:prstGeom>
          <a:ln w="76200" cap="flat">
            <a:solidFill>
              <a:srgbClr val="2C92D5"/>
            </a:solidFill>
            <a:prstDash val="solid"/>
            <a:headEnd type="none" w="sm" len="sm"/>
            <a:tailEnd type="none" w="sm" len="sm"/>
          </a:ln>
        </p:spPr>
        <p:txBody>
          <a:bodyPr/>
          <a:lstStyle/>
          <a:p>
            <a:endParaRPr lang="en-US"/>
          </a:p>
        </p:txBody>
      </p:sp>
      <p:grpSp>
        <p:nvGrpSpPr>
          <p:cNvPr id="16" name="Group 16"/>
          <p:cNvGrpSpPr/>
          <p:nvPr/>
        </p:nvGrpSpPr>
        <p:grpSpPr>
          <a:xfrm>
            <a:off x="760769" y="5147946"/>
            <a:ext cx="1479232" cy="1479232"/>
            <a:chOff x="0" y="0"/>
            <a:chExt cx="1972310" cy="1972310"/>
          </a:xfrm>
        </p:grpSpPr>
        <p:grpSp>
          <p:nvGrpSpPr>
            <p:cNvPr id="17" name="Group 17"/>
            <p:cNvGrpSpPr/>
            <p:nvPr/>
          </p:nvGrpSpPr>
          <p:grpSpPr>
            <a:xfrm>
              <a:off x="0" y="0"/>
              <a:ext cx="1972310" cy="197231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txBody>
              <a:bodyPr/>
              <a:lstStyle/>
              <a:p>
                <a:endParaRPr lang="en-US"/>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20" name="Freeform 20"/>
            <p:cNvSpPr/>
            <p:nvPr/>
          </p:nvSpPr>
          <p:spPr>
            <a:xfrm>
              <a:off x="584238" y="399415"/>
              <a:ext cx="803834" cy="1173480"/>
            </a:xfrm>
            <a:custGeom>
              <a:avLst/>
              <a:gdLst/>
              <a:ahLst/>
              <a:cxnLst/>
              <a:rect l="l" t="t" r="r" b="b"/>
              <a:pathLst>
                <a:path w="803834" h="1173480">
                  <a:moveTo>
                    <a:pt x="0" y="0"/>
                  </a:moveTo>
                  <a:lnTo>
                    <a:pt x="803834" y="0"/>
                  </a:lnTo>
                  <a:lnTo>
                    <a:pt x="803834" y="1173480"/>
                  </a:lnTo>
                  <a:lnTo>
                    <a:pt x="0" y="11734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21" name="AutoShape 21"/>
          <p:cNvSpPr/>
          <p:nvPr/>
        </p:nvSpPr>
        <p:spPr>
          <a:xfrm flipH="1">
            <a:off x="2229202" y="8274613"/>
            <a:ext cx="930000" cy="0"/>
          </a:xfrm>
          <a:prstGeom prst="line">
            <a:avLst/>
          </a:prstGeom>
          <a:ln w="76200" cap="flat">
            <a:solidFill>
              <a:srgbClr val="13538A"/>
            </a:solidFill>
            <a:prstDash val="solid"/>
            <a:headEnd type="none" w="sm" len="sm"/>
            <a:tailEnd type="none" w="sm" len="sm"/>
          </a:ln>
        </p:spPr>
        <p:txBody>
          <a:bodyPr/>
          <a:lstStyle/>
          <a:p>
            <a:endParaRPr lang="en-US"/>
          </a:p>
        </p:txBody>
      </p:sp>
      <p:grpSp>
        <p:nvGrpSpPr>
          <p:cNvPr id="22" name="Group 22"/>
          <p:cNvGrpSpPr/>
          <p:nvPr/>
        </p:nvGrpSpPr>
        <p:grpSpPr>
          <a:xfrm>
            <a:off x="749970" y="7524043"/>
            <a:ext cx="1479233" cy="147923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txBody>
            <a:bodyPr/>
            <a:lstStyle/>
            <a:p>
              <a:endParaRPr lang="en-US"/>
            </a:p>
          </p:txBody>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25" name="Freeform 25"/>
          <p:cNvSpPr/>
          <p:nvPr/>
        </p:nvSpPr>
        <p:spPr>
          <a:xfrm>
            <a:off x="1013787" y="7801697"/>
            <a:ext cx="951598" cy="951598"/>
          </a:xfrm>
          <a:custGeom>
            <a:avLst/>
            <a:gdLst/>
            <a:ahLst/>
            <a:cxnLst/>
            <a:rect l="l" t="t" r="r" b="b"/>
            <a:pathLst>
              <a:path w="951598" h="951598">
                <a:moveTo>
                  <a:pt x="0" y="0"/>
                </a:moveTo>
                <a:lnTo>
                  <a:pt x="951598" y="0"/>
                </a:lnTo>
                <a:lnTo>
                  <a:pt x="951598" y="951598"/>
                </a:lnTo>
                <a:lnTo>
                  <a:pt x="0" y="951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Freeform 26"/>
          <p:cNvSpPr/>
          <p:nvPr/>
        </p:nvSpPr>
        <p:spPr>
          <a:xfrm>
            <a:off x="12691731" y="4420149"/>
            <a:ext cx="4642359" cy="2934825"/>
          </a:xfrm>
          <a:custGeom>
            <a:avLst/>
            <a:gdLst/>
            <a:ahLst/>
            <a:cxnLst/>
            <a:rect l="l" t="t" r="r" b="b"/>
            <a:pathLst>
              <a:path w="4642359" h="2934825">
                <a:moveTo>
                  <a:pt x="0" y="0"/>
                </a:moveTo>
                <a:lnTo>
                  <a:pt x="4642359" y="0"/>
                </a:lnTo>
                <a:lnTo>
                  <a:pt x="4642359" y="2934825"/>
                </a:lnTo>
                <a:lnTo>
                  <a:pt x="0" y="2934825"/>
                </a:lnTo>
                <a:lnTo>
                  <a:pt x="0" y="0"/>
                </a:lnTo>
                <a:close/>
              </a:path>
            </a:pathLst>
          </a:custGeom>
          <a:blipFill>
            <a:blip r:embed="rId9"/>
            <a:stretch>
              <a:fillRect/>
            </a:stretch>
          </a:blipFill>
        </p:spPr>
        <p:txBody>
          <a:bodyPr/>
          <a:lstStyle/>
          <a:p>
            <a:endParaRPr lang="en-US"/>
          </a:p>
        </p:txBody>
      </p:sp>
      <p:grpSp>
        <p:nvGrpSpPr>
          <p:cNvPr id="27" name="Group 27"/>
          <p:cNvGrpSpPr/>
          <p:nvPr/>
        </p:nvGrpSpPr>
        <p:grpSpPr>
          <a:xfrm>
            <a:off x="3183112" y="977265"/>
            <a:ext cx="12246346" cy="1092200"/>
            <a:chOff x="0" y="0"/>
            <a:chExt cx="16328461" cy="1456267"/>
          </a:xfrm>
        </p:grpSpPr>
        <p:sp>
          <p:nvSpPr>
            <p:cNvPr id="28" name="TextBox 28"/>
            <p:cNvSpPr txBox="1"/>
            <p:nvPr/>
          </p:nvSpPr>
          <p:spPr>
            <a:xfrm>
              <a:off x="0" y="-38100"/>
              <a:ext cx="16328461" cy="846667"/>
            </a:xfrm>
            <a:prstGeom prst="rect">
              <a:avLst/>
            </a:prstGeom>
          </p:spPr>
          <p:txBody>
            <a:bodyPr lIns="0" tIns="0" rIns="0" bIns="0" rtlCol="0" anchor="t">
              <a:spAutoFit/>
            </a:bodyPr>
            <a:lstStyle/>
            <a:p>
              <a:pPr algn="ctr">
                <a:lnSpc>
                  <a:spcPts val="5199"/>
                </a:lnSpc>
              </a:pPr>
              <a:r>
                <a:rPr lang="en-US" sz="3999" spc="119">
                  <a:solidFill>
                    <a:srgbClr val="3EDAD8"/>
                  </a:solidFill>
                  <a:latin typeface="Aileron Heavy"/>
                </a:rPr>
                <a:t>INTRODUCTION</a:t>
              </a:r>
            </a:p>
          </p:txBody>
        </p:sp>
        <p:sp>
          <p:nvSpPr>
            <p:cNvPr id="29" name="TextBox 29"/>
            <p:cNvSpPr txBox="1"/>
            <p:nvPr/>
          </p:nvSpPr>
          <p:spPr>
            <a:xfrm>
              <a:off x="0" y="964777"/>
              <a:ext cx="16328461"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IIoT</a:t>
              </a:r>
            </a:p>
          </p:txBody>
        </p:sp>
      </p:grpSp>
      <p:sp>
        <p:nvSpPr>
          <p:cNvPr id="30" name="TextBox 30"/>
          <p:cNvSpPr txBox="1"/>
          <p:nvPr/>
        </p:nvSpPr>
        <p:spPr>
          <a:xfrm>
            <a:off x="3531141" y="2943821"/>
            <a:ext cx="13783044" cy="1293495"/>
          </a:xfrm>
          <a:prstGeom prst="rect">
            <a:avLst/>
          </a:prstGeom>
        </p:spPr>
        <p:txBody>
          <a:bodyPr lIns="0" tIns="0" rIns="0" bIns="0" rtlCol="0" anchor="t">
            <a:spAutoFit/>
          </a:bodyPr>
          <a:lstStyle/>
          <a:p>
            <a:pPr algn="just">
              <a:lnSpc>
                <a:spcPts val="3450"/>
              </a:lnSpc>
            </a:pPr>
            <a:r>
              <a:rPr lang="en-US" sz="2300" spc="69">
                <a:solidFill>
                  <a:srgbClr val="FFFFFF"/>
                </a:solidFill>
                <a:latin typeface="Aileron"/>
              </a:rPr>
              <a:t>The </a:t>
            </a:r>
            <a:r>
              <a:rPr lang="en-US" sz="2300" spc="69">
                <a:solidFill>
                  <a:srgbClr val="3EDAD8"/>
                </a:solidFill>
                <a:latin typeface="Aileron Bold"/>
              </a:rPr>
              <a:t>Industrial Internet of Things (IIoT)</a:t>
            </a:r>
            <a:r>
              <a:rPr lang="en-US" sz="2300" spc="69">
                <a:solidFill>
                  <a:srgbClr val="FFFFFF"/>
                </a:solidFill>
                <a:latin typeface="Aileron"/>
              </a:rPr>
              <a:t>, also known as </a:t>
            </a:r>
            <a:r>
              <a:rPr lang="en-US" sz="2300" spc="69">
                <a:solidFill>
                  <a:srgbClr val="3EDAD8"/>
                </a:solidFill>
                <a:latin typeface="Aileron Bold"/>
              </a:rPr>
              <a:t>Industry 4.0</a:t>
            </a:r>
            <a:r>
              <a:rPr lang="en-US" sz="2300" spc="69">
                <a:solidFill>
                  <a:srgbClr val="FFFFFF"/>
                </a:solidFill>
                <a:latin typeface="Aileron"/>
              </a:rPr>
              <a:t>, is an emerging technology that can revolutionize manufacturing and production by using a significant number of networked embedded sensing devices and integrating cutting-edge computing technologies [6].</a:t>
            </a:r>
          </a:p>
        </p:txBody>
      </p:sp>
      <p:sp>
        <p:nvSpPr>
          <p:cNvPr id="31" name="TextBox 31"/>
          <p:cNvSpPr txBox="1"/>
          <p:nvPr/>
        </p:nvSpPr>
        <p:spPr>
          <a:xfrm>
            <a:off x="3531141" y="7439145"/>
            <a:ext cx="13673274" cy="2199833"/>
          </a:xfrm>
          <a:prstGeom prst="rect">
            <a:avLst/>
          </a:prstGeom>
        </p:spPr>
        <p:txBody>
          <a:bodyPr lIns="0" tIns="0" rIns="0" bIns="0" rtlCol="0" anchor="t">
            <a:spAutoFit/>
          </a:bodyPr>
          <a:lstStyle/>
          <a:p>
            <a:pPr algn="just">
              <a:lnSpc>
                <a:spcPts val="3450"/>
              </a:lnSpc>
            </a:pPr>
            <a:r>
              <a:rPr lang="en-US" sz="2300" spc="69" dirty="0">
                <a:solidFill>
                  <a:srgbClr val="FFFFFF"/>
                </a:solidFill>
                <a:latin typeface="Aileron"/>
              </a:rPr>
              <a:t>Key components and concepts:</a:t>
            </a:r>
            <a:r>
              <a:rPr lang="en-US" sz="2300" spc="69" dirty="0">
                <a:solidFill>
                  <a:srgbClr val="2C92D5"/>
                </a:solidFill>
                <a:latin typeface="Aileron Bold"/>
              </a:rPr>
              <a:t> sensors, actuators, connectivity protocols, edge computing, cloud computing, distributed systems, big data, AI, and digital twin.</a:t>
            </a:r>
            <a:r>
              <a:rPr lang="en-US" sz="2300" spc="69" dirty="0">
                <a:solidFill>
                  <a:srgbClr val="FFFFFF"/>
                </a:solidFill>
                <a:latin typeface="Aileron"/>
              </a:rPr>
              <a:t> These components work together to enable real-time data collection, analysis, and decision-making, empowering industries to optimize processes, predict maintenance needs, and enhance overall efficiency.</a:t>
            </a:r>
          </a:p>
          <a:p>
            <a:pPr marL="0" lvl="0" indent="0" algn="just">
              <a:lnSpc>
                <a:spcPts val="3450"/>
              </a:lnSpc>
              <a:spcBef>
                <a:spcPct val="0"/>
              </a:spcBef>
            </a:pPr>
            <a:endParaRPr lang="en-US" sz="2300" spc="69" dirty="0">
              <a:solidFill>
                <a:srgbClr val="FFFFFF"/>
              </a:solidFill>
              <a:latin typeface="Aileron"/>
            </a:endParaRPr>
          </a:p>
        </p:txBody>
      </p:sp>
      <p:sp>
        <p:nvSpPr>
          <p:cNvPr id="32" name="TextBox 32"/>
          <p:cNvSpPr txBox="1"/>
          <p:nvPr/>
        </p:nvSpPr>
        <p:spPr>
          <a:xfrm>
            <a:off x="3531141" y="5207477"/>
            <a:ext cx="8734606" cy="1293495"/>
          </a:xfrm>
          <a:prstGeom prst="rect">
            <a:avLst/>
          </a:prstGeom>
        </p:spPr>
        <p:txBody>
          <a:bodyPr lIns="0" tIns="0" rIns="0" bIns="0" rtlCol="0" anchor="t">
            <a:spAutoFit/>
          </a:bodyPr>
          <a:lstStyle/>
          <a:p>
            <a:pPr marL="0" lvl="0" indent="0" algn="just">
              <a:lnSpc>
                <a:spcPts val="3450"/>
              </a:lnSpc>
              <a:spcBef>
                <a:spcPct val="0"/>
              </a:spcBef>
            </a:pPr>
            <a:r>
              <a:rPr lang="en-US" sz="2300" spc="69">
                <a:solidFill>
                  <a:srgbClr val="3EDAD8"/>
                </a:solidFill>
                <a:latin typeface="Aileron Bold"/>
              </a:rPr>
              <a:t>CPS (Cyber Physical Systems)</a:t>
            </a:r>
            <a:r>
              <a:rPr lang="en-US" sz="2300" spc="69">
                <a:solidFill>
                  <a:srgbClr val="FFFFFF"/>
                </a:solidFill>
                <a:latin typeface="Aileron"/>
              </a:rPr>
              <a:t> - symbiosis between certain industrial equipment and an IT infrastructure plus a production one.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rot="-5400000">
            <a:off x="-1657588" y="7461647"/>
            <a:ext cx="5574506" cy="0"/>
          </a:xfrm>
          <a:prstGeom prst="line">
            <a:avLst/>
          </a:prstGeom>
          <a:ln w="76200" cap="flat">
            <a:solidFill>
              <a:srgbClr val="13538A"/>
            </a:solidFill>
            <a:prstDash val="solid"/>
            <a:headEnd type="none" w="sm" len="sm"/>
            <a:tailEnd type="none" w="sm" len="sm"/>
          </a:ln>
        </p:spPr>
        <p:txBody>
          <a:bodyPr/>
          <a:lstStyle/>
          <a:p>
            <a:endParaRPr lang="en-US"/>
          </a:p>
        </p:txBody>
      </p:sp>
      <p:grpSp>
        <p:nvGrpSpPr>
          <p:cNvPr id="3" name="Group 3"/>
          <p:cNvGrpSpPr/>
          <p:nvPr/>
        </p:nvGrpSpPr>
        <p:grpSpPr>
          <a:xfrm>
            <a:off x="3811722" y="5099936"/>
            <a:ext cx="1479232" cy="1479232"/>
            <a:chOff x="0" y="0"/>
            <a:chExt cx="1972310" cy="1972310"/>
          </a:xfrm>
        </p:grpSpPr>
        <p:grpSp>
          <p:nvGrpSpPr>
            <p:cNvPr id="4" name="Group 4"/>
            <p:cNvGrpSpPr/>
            <p:nvPr/>
          </p:nvGrpSpPr>
          <p:grpSpPr>
            <a:xfrm>
              <a:off x="0" y="0"/>
              <a:ext cx="1972310" cy="197231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txBody>
              <a:bodyPr/>
              <a:lstStyle/>
              <a:p>
                <a:endParaRPr lang="en-US"/>
              </a:p>
            </p:txBody>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7" name="Freeform 7"/>
            <p:cNvSpPr/>
            <p:nvPr/>
          </p:nvSpPr>
          <p:spPr>
            <a:xfrm>
              <a:off x="584238" y="399415"/>
              <a:ext cx="803834" cy="1173480"/>
            </a:xfrm>
            <a:custGeom>
              <a:avLst/>
              <a:gdLst/>
              <a:ahLst/>
              <a:cxnLst/>
              <a:rect l="l" t="t" r="r" b="b"/>
              <a:pathLst>
                <a:path w="803834" h="1173480">
                  <a:moveTo>
                    <a:pt x="0" y="0"/>
                  </a:moveTo>
                  <a:lnTo>
                    <a:pt x="803834" y="0"/>
                  </a:lnTo>
                  <a:lnTo>
                    <a:pt x="803834" y="1173480"/>
                  </a:lnTo>
                  <a:lnTo>
                    <a:pt x="0" y="1173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8" name="Group 8"/>
          <p:cNvGrpSpPr/>
          <p:nvPr/>
        </p:nvGrpSpPr>
        <p:grpSpPr>
          <a:xfrm>
            <a:off x="0" y="0"/>
            <a:ext cx="16192500" cy="172508"/>
            <a:chOff x="0" y="0"/>
            <a:chExt cx="4264691" cy="45434"/>
          </a:xfrm>
        </p:grpSpPr>
        <p:sp>
          <p:nvSpPr>
            <p:cNvPr id="9" name="Freeform 9"/>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a:p>
          </p:txBody>
        </p:sp>
        <p:sp>
          <p:nvSpPr>
            <p:cNvPr id="10" name="TextBox 10"/>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11" name="AutoShape 11"/>
          <p:cNvSpPr/>
          <p:nvPr/>
        </p:nvSpPr>
        <p:spPr>
          <a:xfrm rot="-5400000">
            <a:off x="2697422" y="8394984"/>
            <a:ext cx="3707832" cy="0"/>
          </a:xfrm>
          <a:prstGeom prst="line">
            <a:avLst/>
          </a:prstGeom>
          <a:ln w="76200" cap="flat">
            <a:solidFill>
              <a:srgbClr val="2C92D5"/>
            </a:solidFill>
            <a:prstDash val="solid"/>
            <a:headEnd type="none" w="sm" len="sm"/>
            <a:tailEnd type="none" w="sm" len="sm"/>
          </a:ln>
        </p:spPr>
        <p:txBody>
          <a:bodyPr/>
          <a:lstStyle/>
          <a:p>
            <a:endParaRPr lang="en-US"/>
          </a:p>
        </p:txBody>
      </p:sp>
      <p:sp>
        <p:nvSpPr>
          <p:cNvPr id="12" name="AutoShape 12"/>
          <p:cNvSpPr/>
          <p:nvPr/>
        </p:nvSpPr>
        <p:spPr>
          <a:xfrm rot="-5400000">
            <a:off x="5185758" y="7461647"/>
            <a:ext cx="5574506" cy="0"/>
          </a:xfrm>
          <a:prstGeom prst="line">
            <a:avLst/>
          </a:prstGeom>
          <a:ln w="76200" cap="flat">
            <a:solidFill>
              <a:srgbClr val="3EDAD8"/>
            </a:solidFill>
            <a:prstDash val="solid"/>
            <a:headEnd type="none" w="sm" len="sm"/>
            <a:tailEnd type="none" w="sm" len="sm"/>
          </a:ln>
        </p:spPr>
        <p:txBody>
          <a:bodyPr/>
          <a:lstStyle/>
          <a:p>
            <a:endParaRPr lang="en-US"/>
          </a:p>
        </p:txBody>
      </p:sp>
      <p:sp>
        <p:nvSpPr>
          <p:cNvPr id="13" name="AutoShape 13"/>
          <p:cNvSpPr/>
          <p:nvPr/>
        </p:nvSpPr>
        <p:spPr>
          <a:xfrm rot="-5435323">
            <a:off x="9531700" y="8394984"/>
            <a:ext cx="3708027" cy="0"/>
          </a:xfrm>
          <a:prstGeom prst="line">
            <a:avLst/>
          </a:prstGeom>
          <a:ln w="76200" cap="flat">
            <a:solidFill>
              <a:srgbClr val="3EDAD8"/>
            </a:solidFill>
            <a:prstDash val="solid"/>
            <a:headEnd type="none" w="sm" len="sm"/>
            <a:tailEnd type="none" w="sm" len="sm"/>
          </a:ln>
        </p:spPr>
        <p:txBody>
          <a:bodyPr/>
          <a:lstStyle/>
          <a:p>
            <a:endParaRPr lang="en-US"/>
          </a:p>
        </p:txBody>
      </p:sp>
      <p:grpSp>
        <p:nvGrpSpPr>
          <p:cNvPr id="15" name="Group 15"/>
          <p:cNvGrpSpPr/>
          <p:nvPr/>
        </p:nvGrpSpPr>
        <p:grpSpPr>
          <a:xfrm>
            <a:off x="390049" y="3233261"/>
            <a:ext cx="1479232" cy="1479232"/>
            <a:chOff x="0" y="0"/>
            <a:chExt cx="1972310" cy="1972310"/>
          </a:xfrm>
        </p:grpSpPr>
        <p:grpSp>
          <p:nvGrpSpPr>
            <p:cNvPr id="16" name="Group 16"/>
            <p:cNvGrpSpPr/>
            <p:nvPr/>
          </p:nvGrpSpPr>
          <p:grpSpPr>
            <a:xfrm>
              <a:off x="0" y="0"/>
              <a:ext cx="1972310" cy="197231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txBody>
              <a:bodyPr/>
              <a:lstStyle/>
              <a:p>
                <a:endParaRPr lang="en-US"/>
              </a:p>
            </p:txBody>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19" name="Freeform 19"/>
            <p:cNvSpPr/>
            <p:nvPr/>
          </p:nvSpPr>
          <p:spPr>
            <a:xfrm>
              <a:off x="584238" y="399415"/>
              <a:ext cx="803834" cy="1173480"/>
            </a:xfrm>
            <a:custGeom>
              <a:avLst/>
              <a:gdLst/>
              <a:ahLst/>
              <a:cxnLst/>
              <a:rect l="l" t="t" r="r" b="b"/>
              <a:pathLst>
                <a:path w="803834" h="1173480">
                  <a:moveTo>
                    <a:pt x="0" y="0"/>
                  </a:moveTo>
                  <a:lnTo>
                    <a:pt x="803834" y="0"/>
                  </a:lnTo>
                  <a:lnTo>
                    <a:pt x="803834" y="1173480"/>
                  </a:lnTo>
                  <a:lnTo>
                    <a:pt x="0" y="1173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20" name="Group 20"/>
          <p:cNvGrpSpPr/>
          <p:nvPr/>
        </p:nvGrpSpPr>
        <p:grpSpPr>
          <a:xfrm>
            <a:off x="7233394" y="3233261"/>
            <a:ext cx="1479232" cy="1479232"/>
            <a:chOff x="0" y="0"/>
            <a:chExt cx="1972310" cy="1972310"/>
          </a:xfrm>
        </p:grpSpPr>
        <p:grpSp>
          <p:nvGrpSpPr>
            <p:cNvPr id="21" name="Group 21"/>
            <p:cNvGrpSpPr/>
            <p:nvPr/>
          </p:nvGrpSpPr>
          <p:grpSpPr>
            <a:xfrm>
              <a:off x="0" y="0"/>
              <a:ext cx="1972310" cy="197231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24" name="Freeform 24"/>
            <p:cNvSpPr/>
            <p:nvPr/>
          </p:nvSpPr>
          <p:spPr>
            <a:xfrm>
              <a:off x="584238" y="399415"/>
              <a:ext cx="803834" cy="1173480"/>
            </a:xfrm>
            <a:custGeom>
              <a:avLst/>
              <a:gdLst/>
              <a:ahLst/>
              <a:cxnLst/>
              <a:rect l="l" t="t" r="r" b="b"/>
              <a:pathLst>
                <a:path w="803834" h="1173480">
                  <a:moveTo>
                    <a:pt x="0" y="0"/>
                  </a:moveTo>
                  <a:lnTo>
                    <a:pt x="803834" y="0"/>
                  </a:lnTo>
                  <a:lnTo>
                    <a:pt x="803834" y="1173480"/>
                  </a:lnTo>
                  <a:lnTo>
                    <a:pt x="0" y="1173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25" name="Group 25"/>
          <p:cNvGrpSpPr/>
          <p:nvPr/>
        </p:nvGrpSpPr>
        <p:grpSpPr>
          <a:xfrm>
            <a:off x="10627048" y="5099936"/>
            <a:ext cx="1479232" cy="1479232"/>
            <a:chOff x="0" y="0"/>
            <a:chExt cx="1972310" cy="1972310"/>
          </a:xfrm>
        </p:grpSpPr>
        <p:grpSp>
          <p:nvGrpSpPr>
            <p:cNvPr id="26" name="Group 26"/>
            <p:cNvGrpSpPr/>
            <p:nvPr/>
          </p:nvGrpSpPr>
          <p:grpSpPr>
            <a:xfrm>
              <a:off x="0" y="0"/>
              <a:ext cx="1972310" cy="197231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29" name="Freeform 29"/>
            <p:cNvSpPr/>
            <p:nvPr/>
          </p:nvSpPr>
          <p:spPr>
            <a:xfrm>
              <a:off x="584238" y="399415"/>
              <a:ext cx="803834" cy="1173480"/>
            </a:xfrm>
            <a:custGeom>
              <a:avLst/>
              <a:gdLst/>
              <a:ahLst/>
              <a:cxnLst/>
              <a:rect l="l" t="t" r="r" b="b"/>
              <a:pathLst>
                <a:path w="803834" h="1173480">
                  <a:moveTo>
                    <a:pt x="0" y="0"/>
                  </a:moveTo>
                  <a:lnTo>
                    <a:pt x="803834" y="0"/>
                  </a:lnTo>
                  <a:lnTo>
                    <a:pt x="803834" y="1173480"/>
                  </a:lnTo>
                  <a:lnTo>
                    <a:pt x="0" y="1173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30" name="Group 30"/>
          <p:cNvGrpSpPr/>
          <p:nvPr/>
        </p:nvGrpSpPr>
        <p:grpSpPr>
          <a:xfrm>
            <a:off x="14048720" y="3233261"/>
            <a:ext cx="1479232" cy="1479232"/>
            <a:chOff x="0" y="0"/>
            <a:chExt cx="1972310" cy="1972310"/>
          </a:xfrm>
        </p:grpSpPr>
        <p:grpSp>
          <p:nvGrpSpPr>
            <p:cNvPr id="31" name="Group 31"/>
            <p:cNvGrpSpPr/>
            <p:nvPr/>
          </p:nvGrpSpPr>
          <p:grpSpPr>
            <a:xfrm>
              <a:off x="0" y="0"/>
              <a:ext cx="1972310" cy="1972310"/>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US"/>
              </a:p>
            </p:txBody>
          </p:sp>
          <p:sp>
            <p:nvSpPr>
              <p:cNvPr id="33" name="TextBox 33"/>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34" name="Freeform 34"/>
            <p:cNvSpPr/>
            <p:nvPr/>
          </p:nvSpPr>
          <p:spPr>
            <a:xfrm>
              <a:off x="636094" y="399415"/>
              <a:ext cx="803834" cy="1173480"/>
            </a:xfrm>
            <a:custGeom>
              <a:avLst/>
              <a:gdLst/>
              <a:ahLst/>
              <a:cxnLst/>
              <a:rect l="l" t="t" r="r" b="b"/>
              <a:pathLst>
                <a:path w="803834" h="1173480">
                  <a:moveTo>
                    <a:pt x="0" y="0"/>
                  </a:moveTo>
                  <a:lnTo>
                    <a:pt x="803834" y="0"/>
                  </a:lnTo>
                  <a:lnTo>
                    <a:pt x="803834" y="1173480"/>
                  </a:lnTo>
                  <a:lnTo>
                    <a:pt x="0" y="1173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35" name="Group 35"/>
          <p:cNvGrpSpPr/>
          <p:nvPr/>
        </p:nvGrpSpPr>
        <p:grpSpPr>
          <a:xfrm>
            <a:off x="1436634" y="7499747"/>
            <a:ext cx="2676631" cy="1043305"/>
            <a:chOff x="0" y="0"/>
            <a:chExt cx="3568842" cy="1391074"/>
          </a:xfrm>
        </p:grpSpPr>
        <p:sp>
          <p:nvSpPr>
            <p:cNvPr id="36" name="TextBox 36"/>
            <p:cNvSpPr txBox="1"/>
            <p:nvPr/>
          </p:nvSpPr>
          <p:spPr>
            <a:xfrm>
              <a:off x="0" y="899583"/>
              <a:ext cx="3568842" cy="491490"/>
            </a:xfrm>
            <a:prstGeom prst="rect">
              <a:avLst/>
            </a:prstGeom>
          </p:spPr>
          <p:txBody>
            <a:bodyPr lIns="0" tIns="0" rIns="0" bIns="0" rtlCol="0" anchor="t">
              <a:spAutoFit/>
            </a:bodyPr>
            <a:lstStyle/>
            <a:p>
              <a:pPr>
                <a:lnSpc>
                  <a:spcPts val="3299"/>
                </a:lnSpc>
              </a:pPr>
              <a:r>
                <a:rPr lang="en-US" sz="2199" spc="65">
                  <a:solidFill>
                    <a:srgbClr val="FFFFFF"/>
                  </a:solidFill>
                  <a:latin typeface="Aileron"/>
                </a:rPr>
                <a:t>Collection of data </a:t>
              </a:r>
            </a:p>
          </p:txBody>
        </p:sp>
        <p:sp>
          <p:nvSpPr>
            <p:cNvPr id="37" name="TextBox 37"/>
            <p:cNvSpPr txBox="1"/>
            <p:nvPr/>
          </p:nvSpPr>
          <p:spPr>
            <a:xfrm>
              <a:off x="0" y="-38100"/>
              <a:ext cx="3568842" cy="740833"/>
            </a:xfrm>
            <a:prstGeom prst="rect">
              <a:avLst/>
            </a:prstGeom>
          </p:spPr>
          <p:txBody>
            <a:bodyPr lIns="0" tIns="0" rIns="0" bIns="0" rtlCol="0" anchor="t">
              <a:spAutoFit/>
            </a:bodyPr>
            <a:lstStyle/>
            <a:p>
              <a:pPr>
                <a:lnSpc>
                  <a:spcPts val="4549"/>
                </a:lnSpc>
              </a:pPr>
              <a:r>
                <a:rPr lang="en-US" sz="3499" spc="174">
                  <a:solidFill>
                    <a:srgbClr val="2C92D5"/>
                  </a:solidFill>
                  <a:latin typeface="Aileron Bold"/>
                </a:rPr>
                <a:t>1</a:t>
              </a:r>
            </a:p>
          </p:txBody>
        </p:sp>
      </p:grpSp>
      <p:grpSp>
        <p:nvGrpSpPr>
          <p:cNvPr id="38" name="Group 38"/>
          <p:cNvGrpSpPr/>
          <p:nvPr/>
        </p:nvGrpSpPr>
        <p:grpSpPr>
          <a:xfrm>
            <a:off x="4876520" y="7499747"/>
            <a:ext cx="2678438" cy="1452880"/>
            <a:chOff x="0" y="0"/>
            <a:chExt cx="3571251" cy="1937174"/>
          </a:xfrm>
        </p:grpSpPr>
        <p:sp>
          <p:nvSpPr>
            <p:cNvPr id="39" name="TextBox 39"/>
            <p:cNvSpPr txBox="1"/>
            <p:nvPr/>
          </p:nvSpPr>
          <p:spPr>
            <a:xfrm>
              <a:off x="0" y="899583"/>
              <a:ext cx="3571251" cy="1037590"/>
            </a:xfrm>
            <a:prstGeom prst="rect">
              <a:avLst/>
            </a:prstGeom>
          </p:spPr>
          <p:txBody>
            <a:bodyPr lIns="0" tIns="0" rIns="0" bIns="0" rtlCol="0" anchor="t">
              <a:spAutoFit/>
            </a:bodyPr>
            <a:lstStyle/>
            <a:p>
              <a:pPr>
                <a:lnSpc>
                  <a:spcPts val="3299"/>
                </a:lnSpc>
              </a:pPr>
              <a:r>
                <a:rPr lang="en-US" sz="2199" spc="65">
                  <a:solidFill>
                    <a:srgbClr val="FFFFFF"/>
                  </a:solidFill>
                  <a:latin typeface="Aileron"/>
                </a:rPr>
                <a:t>Real-time management </a:t>
              </a:r>
            </a:p>
          </p:txBody>
        </p:sp>
        <p:sp>
          <p:nvSpPr>
            <p:cNvPr id="40" name="TextBox 40"/>
            <p:cNvSpPr txBox="1"/>
            <p:nvPr/>
          </p:nvSpPr>
          <p:spPr>
            <a:xfrm>
              <a:off x="2409" y="-38100"/>
              <a:ext cx="3568842" cy="740833"/>
            </a:xfrm>
            <a:prstGeom prst="rect">
              <a:avLst/>
            </a:prstGeom>
          </p:spPr>
          <p:txBody>
            <a:bodyPr lIns="0" tIns="0" rIns="0" bIns="0" rtlCol="0" anchor="t">
              <a:spAutoFit/>
            </a:bodyPr>
            <a:lstStyle/>
            <a:p>
              <a:pPr>
                <a:lnSpc>
                  <a:spcPts val="4549"/>
                </a:lnSpc>
              </a:pPr>
              <a:r>
                <a:rPr lang="en-US" sz="3499" spc="174">
                  <a:solidFill>
                    <a:srgbClr val="2C92D5"/>
                  </a:solidFill>
                  <a:latin typeface="Aileron Bold"/>
                </a:rPr>
                <a:t>2</a:t>
              </a:r>
            </a:p>
          </p:txBody>
        </p:sp>
      </p:grpSp>
      <p:grpSp>
        <p:nvGrpSpPr>
          <p:cNvPr id="41" name="Group 41"/>
          <p:cNvGrpSpPr/>
          <p:nvPr/>
        </p:nvGrpSpPr>
        <p:grpSpPr>
          <a:xfrm>
            <a:off x="8318212" y="7499747"/>
            <a:ext cx="2676631" cy="1862455"/>
            <a:chOff x="0" y="0"/>
            <a:chExt cx="3568842" cy="2483274"/>
          </a:xfrm>
        </p:grpSpPr>
        <p:sp>
          <p:nvSpPr>
            <p:cNvPr id="42" name="TextBox 42"/>
            <p:cNvSpPr txBox="1"/>
            <p:nvPr/>
          </p:nvSpPr>
          <p:spPr>
            <a:xfrm>
              <a:off x="0" y="899583"/>
              <a:ext cx="3568842" cy="1583690"/>
            </a:xfrm>
            <a:prstGeom prst="rect">
              <a:avLst/>
            </a:prstGeom>
          </p:spPr>
          <p:txBody>
            <a:bodyPr lIns="0" tIns="0" rIns="0" bIns="0" rtlCol="0" anchor="t">
              <a:spAutoFit/>
            </a:bodyPr>
            <a:lstStyle/>
            <a:p>
              <a:pPr>
                <a:lnSpc>
                  <a:spcPts val="3299"/>
                </a:lnSpc>
              </a:pPr>
              <a:r>
                <a:rPr lang="en-US" sz="2199" spc="65">
                  <a:solidFill>
                    <a:srgbClr val="FFFFFF"/>
                  </a:solidFill>
                  <a:latin typeface="Aileron"/>
                </a:rPr>
                <a:t>Optimizing manufacturing processes</a:t>
              </a:r>
            </a:p>
          </p:txBody>
        </p:sp>
        <p:sp>
          <p:nvSpPr>
            <p:cNvPr id="43" name="TextBox 43"/>
            <p:cNvSpPr txBox="1"/>
            <p:nvPr/>
          </p:nvSpPr>
          <p:spPr>
            <a:xfrm>
              <a:off x="0" y="-38100"/>
              <a:ext cx="3568842" cy="740833"/>
            </a:xfrm>
            <a:prstGeom prst="rect">
              <a:avLst/>
            </a:prstGeom>
          </p:spPr>
          <p:txBody>
            <a:bodyPr lIns="0" tIns="0" rIns="0" bIns="0" rtlCol="0" anchor="t">
              <a:spAutoFit/>
            </a:bodyPr>
            <a:lstStyle/>
            <a:p>
              <a:pPr>
                <a:lnSpc>
                  <a:spcPts val="4549"/>
                </a:lnSpc>
              </a:pPr>
              <a:r>
                <a:rPr lang="en-US" sz="3499" spc="174">
                  <a:solidFill>
                    <a:srgbClr val="2C92D5"/>
                  </a:solidFill>
                  <a:latin typeface="Aileron Bold"/>
                </a:rPr>
                <a:t>3</a:t>
              </a:r>
            </a:p>
          </p:txBody>
        </p:sp>
      </p:grpSp>
      <p:grpSp>
        <p:nvGrpSpPr>
          <p:cNvPr id="44" name="Group 44"/>
          <p:cNvGrpSpPr/>
          <p:nvPr/>
        </p:nvGrpSpPr>
        <p:grpSpPr>
          <a:xfrm>
            <a:off x="11758098" y="7499747"/>
            <a:ext cx="2676631" cy="1862455"/>
            <a:chOff x="0" y="0"/>
            <a:chExt cx="3568842" cy="2483274"/>
          </a:xfrm>
        </p:grpSpPr>
        <p:sp>
          <p:nvSpPr>
            <p:cNvPr id="45" name="TextBox 45"/>
            <p:cNvSpPr txBox="1"/>
            <p:nvPr/>
          </p:nvSpPr>
          <p:spPr>
            <a:xfrm>
              <a:off x="0" y="899583"/>
              <a:ext cx="3568842" cy="1583690"/>
            </a:xfrm>
            <a:prstGeom prst="rect">
              <a:avLst/>
            </a:prstGeom>
          </p:spPr>
          <p:txBody>
            <a:bodyPr lIns="0" tIns="0" rIns="0" bIns="0" rtlCol="0" anchor="t">
              <a:spAutoFit/>
            </a:bodyPr>
            <a:lstStyle/>
            <a:p>
              <a:pPr>
                <a:lnSpc>
                  <a:spcPts val="3299"/>
                </a:lnSpc>
              </a:pPr>
              <a:r>
                <a:rPr lang="en-US" sz="2199" spc="65">
                  <a:solidFill>
                    <a:srgbClr val="FFFFFF"/>
                  </a:solidFill>
                  <a:latin typeface="Aileron"/>
                </a:rPr>
                <a:t>Maintenance,</a:t>
              </a:r>
            </a:p>
            <a:p>
              <a:pPr>
                <a:lnSpc>
                  <a:spcPts val="3299"/>
                </a:lnSpc>
              </a:pPr>
              <a:r>
                <a:rPr lang="en-US" sz="2199" spc="65">
                  <a:solidFill>
                    <a:srgbClr val="FFFFFF"/>
                  </a:solidFill>
                  <a:latin typeface="Aileron"/>
                </a:rPr>
                <a:t>Sustainability and Circular Economy </a:t>
              </a:r>
            </a:p>
          </p:txBody>
        </p:sp>
        <p:sp>
          <p:nvSpPr>
            <p:cNvPr id="46" name="TextBox 46"/>
            <p:cNvSpPr txBox="1"/>
            <p:nvPr/>
          </p:nvSpPr>
          <p:spPr>
            <a:xfrm>
              <a:off x="0" y="-38100"/>
              <a:ext cx="3568842" cy="740833"/>
            </a:xfrm>
            <a:prstGeom prst="rect">
              <a:avLst/>
            </a:prstGeom>
          </p:spPr>
          <p:txBody>
            <a:bodyPr lIns="0" tIns="0" rIns="0" bIns="0" rtlCol="0" anchor="t">
              <a:spAutoFit/>
            </a:bodyPr>
            <a:lstStyle/>
            <a:p>
              <a:pPr>
                <a:lnSpc>
                  <a:spcPts val="4549"/>
                </a:lnSpc>
              </a:pPr>
              <a:r>
                <a:rPr lang="en-US" sz="3499" spc="174">
                  <a:solidFill>
                    <a:srgbClr val="2C92D5"/>
                  </a:solidFill>
                  <a:latin typeface="Aileron Bold"/>
                </a:rPr>
                <a:t>4</a:t>
              </a:r>
            </a:p>
          </p:txBody>
        </p:sp>
      </p:grpSp>
      <p:grpSp>
        <p:nvGrpSpPr>
          <p:cNvPr id="47" name="Group 47"/>
          <p:cNvGrpSpPr/>
          <p:nvPr/>
        </p:nvGrpSpPr>
        <p:grpSpPr>
          <a:xfrm>
            <a:off x="15197984" y="7471172"/>
            <a:ext cx="2676631" cy="1931932"/>
            <a:chOff x="0" y="-38100"/>
            <a:chExt cx="3568842" cy="2575910"/>
          </a:xfrm>
        </p:grpSpPr>
        <p:sp>
          <p:nvSpPr>
            <p:cNvPr id="48" name="TextBox 48"/>
            <p:cNvSpPr txBox="1"/>
            <p:nvPr/>
          </p:nvSpPr>
          <p:spPr>
            <a:xfrm>
              <a:off x="0" y="899583"/>
              <a:ext cx="3568842" cy="1638227"/>
            </a:xfrm>
            <a:prstGeom prst="rect">
              <a:avLst/>
            </a:prstGeom>
          </p:spPr>
          <p:txBody>
            <a:bodyPr lIns="0" tIns="0" rIns="0" bIns="0" rtlCol="0" anchor="t">
              <a:spAutoFit/>
            </a:bodyPr>
            <a:lstStyle/>
            <a:p>
              <a:pPr>
                <a:lnSpc>
                  <a:spcPts val="3299"/>
                </a:lnSpc>
              </a:pPr>
              <a:r>
                <a:rPr lang="en-US" sz="2199" spc="65" dirty="0">
                  <a:solidFill>
                    <a:srgbClr val="FFFFFF"/>
                  </a:solidFill>
                  <a:latin typeface="Aileron"/>
                </a:rPr>
                <a:t>Support for: smart cities, smart transportation</a:t>
              </a:r>
            </a:p>
          </p:txBody>
        </p:sp>
        <p:sp>
          <p:nvSpPr>
            <p:cNvPr id="49" name="TextBox 49"/>
            <p:cNvSpPr txBox="1"/>
            <p:nvPr/>
          </p:nvSpPr>
          <p:spPr>
            <a:xfrm>
              <a:off x="0" y="-38100"/>
              <a:ext cx="3568842" cy="740833"/>
            </a:xfrm>
            <a:prstGeom prst="rect">
              <a:avLst/>
            </a:prstGeom>
          </p:spPr>
          <p:txBody>
            <a:bodyPr lIns="0" tIns="0" rIns="0" bIns="0" rtlCol="0" anchor="t">
              <a:spAutoFit/>
            </a:bodyPr>
            <a:lstStyle/>
            <a:p>
              <a:pPr>
                <a:lnSpc>
                  <a:spcPts val="4549"/>
                </a:lnSpc>
              </a:pPr>
              <a:r>
                <a:rPr lang="en-US" sz="3499" spc="174">
                  <a:solidFill>
                    <a:srgbClr val="2C92D5"/>
                  </a:solidFill>
                  <a:latin typeface="Aileron Bold"/>
                </a:rPr>
                <a:t>5</a:t>
              </a:r>
            </a:p>
          </p:txBody>
        </p:sp>
      </p:grpSp>
      <p:sp>
        <p:nvSpPr>
          <p:cNvPr id="50" name="TextBox 50"/>
          <p:cNvSpPr txBox="1"/>
          <p:nvPr/>
        </p:nvSpPr>
        <p:spPr>
          <a:xfrm>
            <a:off x="662257" y="990600"/>
            <a:ext cx="5553482" cy="644525"/>
          </a:xfrm>
          <a:prstGeom prst="rect">
            <a:avLst/>
          </a:prstGeom>
        </p:spPr>
        <p:txBody>
          <a:bodyPr lIns="0" tIns="0" rIns="0" bIns="0" rtlCol="0" anchor="t">
            <a:spAutoFit/>
          </a:bodyPr>
          <a:lstStyle/>
          <a:p>
            <a:pPr algn="ctr">
              <a:lnSpc>
                <a:spcPts val="5199"/>
              </a:lnSpc>
            </a:pPr>
            <a:r>
              <a:rPr lang="en-US" sz="3999" spc="119">
                <a:solidFill>
                  <a:srgbClr val="3EDAD8"/>
                </a:solidFill>
                <a:latin typeface="Aileron Heavy"/>
              </a:rPr>
              <a:t>OBJECTIVES OF IIOT</a:t>
            </a:r>
          </a:p>
        </p:txBody>
      </p:sp>
      <p:sp>
        <p:nvSpPr>
          <p:cNvPr id="51" name="AutoShape 13">
            <a:extLst>
              <a:ext uri="{FF2B5EF4-FFF2-40B4-BE49-F238E27FC236}">
                <a16:creationId xmlns:a16="http://schemas.microsoft.com/office/drawing/2014/main" id="{E94FFF6B-8902-8473-E159-6FA7B2F828A3}"/>
              </a:ext>
            </a:extLst>
          </p:cNvPr>
          <p:cNvSpPr/>
          <p:nvPr/>
        </p:nvSpPr>
        <p:spPr>
          <a:xfrm rot="-5435323">
            <a:off x="12087417" y="7480600"/>
            <a:ext cx="5536506" cy="0"/>
          </a:xfrm>
          <a:prstGeom prst="line">
            <a:avLst/>
          </a:prstGeom>
          <a:ln w="76200" cap="flat">
            <a:solidFill>
              <a:srgbClr val="3EDAD8"/>
            </a:solidFill>
            <a:prstDash val="solid"/>
            <a:headEnd type="none" w="sm" len="sm"/>
            <a:tailEnd type="none" w="sm" len="sm"/>
          </a:ln>
        </p:spPr>
        <p:txBody>
          <a:bodyPr/>
          <a:lstStyle/>
          <a:p>
            <a:endParaRPr lang="en-US"/>
          </a:p>
        </p:txBody>
      </p:sp>
      <p:grpSp>
        <p:nvGrpSpPr>
          <p:cNvPr id="52" name="Group 3">
            <a:extLst>
              <a:ext uri="{FF2B5EF4-FFF2-40B4-BE49-F238E27FC236}">
                <a16:creationId xmlns:a16="http://schemas.microsoft.com/office/drawing/2014/main" id="{1898514F-6149-AF21-A5CB-3D155778D0F2}"/>
              </a:ext>
            </a:extLst>
          </p:cNvPr>
          <p:cNvGrpSpPr/>
          <p:nvPr/>
        </p:nvGrpSpPr>
        <p:grpSpPr>
          <a:xfrm>
            <a:off x="0" y="10152592"/>
            <a:ext cx="5400000" cy="172508"/>
            <a:chOff x="0" y="0"/>
            <a:chExt cx="4264691" cy="45434"/>
          </a:xfrm>
        </p:grpSpPr>
        <p:sp>
          <p:nvSpPr>
            <p:cNvPr id="53" name="Freeform 4">
              <a:extLst>
                <a:ext uri="{FF2B5EF4-FFF2-40B4-BE49-F238E27FC236}">
                  <a16:creationId xmlns:a16="http://schemas.microsoft.com/office/drawing/2014/main" id="{D85BC0F2-4BE3-AB3C-CB5C-81FFC5749E5C}"/>
                </a:ext>
              </a:extLst>
            </p:cNvPr>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a:p>
          </p:txBody>
        </p:sp>
        <p:sp>
          <p:nvSpPr>
            <p:cNvPr id="54" name="TextBox 5">
              <a:extLst>
                <a:ext uri="{FF2B5EF4-FFF2-40B4-BE49-F238E27FC236}">
                  <a16:creationId xmlns:a16="http://schemas.microsoft.com/office/drawing/2014/main" id="{32600D1E-67DD-B8B0-CAAD-95372D65FD2E}"/>
                </a:ext>
              </a:extLst>
            </p:cNvPr>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6192500" cy="172508"/>
            <a:chOff x="0" y="0"/>
            <a:chExt cx="4264691" cy="45434"/>
          </a:xfrm>
        </p:grpSpPr>
        <p:sp>
          <p:nvSpPr>
            <p:cNvPr id="3" name="Freeform 3"/>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a:p>
          </p:txBody>
        </p:sp>
        <p:sp>
          <p:nvSpPr>
            <p:cNvPr id="4" name="TextBox 4"/>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5" name="Freeform 5"/>
          <p:cNvSpPr/>
          <p:nvPr/>
        </p:nvSpPr>
        <p:spPr>
          <a:xfrm>
            <a:off x="7172316" y="2285508"/>
            <a:ext cx="10086984" cy="6735662"/>
          </a:xfrm>
          <a:custGeom>
            <a:avLst/>
            <a:gdLst/>
            <a:ahLst/>
            <a:cxnLst/>
            <a:rect l="l" t="t" r="r" b="b"/>
            <a:pathLst>
              <a:path w="10086984" h="6735662">
                <a:moveTo>
                  <a:pt x="0" y="0"/>
                </a:moveTo>
                <a:lnTo>
                  <a:pt x="10086984" y="0"/>
                </a:lnTo>
                <a:lnTo>
                  <a:pt x="10086984" y="6735662"/>
                </a:lnTo>
                <a:lnTo>
                  <a:pt x="0" y="6735662"/>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662257" y="990600"/>
            <a:ext cx="3265595" cy="644525"/>
          </a:xfrm>
          <a:prstGeom prst="rect">
            <a:avLst/>
          </a:prstGeom>
        </p:spPr>
        <p:txBody>
          <a:bodyPr lIns="0" tIns="0" rIns="0" bIns="0" rtlCol="0" anchor="t">
            <a:spAutoFit/>
          </a:bodyPr>
          <a:lstStyle/>
          <a:p>
            <a:pPr algn="ctr">
              <a:lnSpc>
                <a:spcPts val="5199"/>
              </a:lnSpc>
            </a:pPr>
            <a:r>
              <a:rPr lang="en-US" sz="3999" spc="119">
                <a:solidFill>
                  <a:srgbClr val="3EDAD8"/>
                </a:solidFill>
                <a:latin typeface="Aileron Heavy"/>
              </a:rPr>
              <a:t>IOT VS IIOT</a:t>
            </a:r>
          </a:p>
        </p:txBody>
      </p:sp>
      <p:sp>
        <p:nvSpPr>
          <p:cNvPr id="7" name="TextBox 7"/>
          <p:cNvSpPr txBox="1"/>
          <p:nvPr/>
        </p:nvSpPr>
        <p:spPr>
          <a:xfrm>
            <a:off x="662257" y="2975862"/>
            <a:ext cx="6248635" cy="5297805"/>
          </a:xfrm>
          <a:prstGeom prst="rect">
            <a:avLst/>
          </a:prstGeom>
        </p:spPr>
        <p:txBody>
          <a:bodyPr lIns="0" tIns="0" rIns="0" bIns="0" rtlCol="0" anchor="t">
            <a:spAutoFit/>
          </a:bodyPr>
          <a:lstStyle/>
          <a:p>
            <a:pPr marL="474979" lvl="1" indent="-237490">
              <a:lnSpc>
                <a:spcPts val="3299"/>
              </a:lnSpc>
              <a:buFont typeface="Arial"/>
              <a:buChar char="•"/>
            </a:pPr>
            <a:r>
              <a:rPr lang="en-US" sz="2199" spc="65">
                <a:solidFill>
                  <a:srgbClr val="FFFFFF"/>
                </a:solidFill>
                <a:latin typeface="Aileron"/>
              </a:rPr>
              <a:t>IoT and IIoT are both technologies that involve the interconnectivity of devices, but they have distinct applications and focuses.</a:t>
            </a:r>
          </a:p>
          <a:p>
            <a:pPr>
              <a:lnSpc>
                <a:spcPts val="3299"/>
              </a:lnSpc>
              <a:spcBef>
                <a:spcPct val="0"/>
              </a:spcBef>
            </a:pPr>
            <a:endParaRPr lang="en-US" sz="2199" spc="65">
              <a:solidFill>
                <a:srgbClr val="FFFFFF"/>
              </a:solidFill>
              <a:latin typeface="Aileron"/>
            </a:endParaRPr>
          </a:p>
          <a:p>
            <a:pPr marL="474979" lvl="1" indent="-237490">
              <a:lnSpc>
                <a:spcPts val="3299"/>
              </a:lnSpc>
              <a:buFont typeface="Arial"/>
              <a:buChar char="•"/>
            </a:pPr>
            <a:r>
              <a:rPr lang="en-US" sz="2199" spc="65">
                <a:solidFill>
                  <a:srgbClr val="FFFFFF"/>
                </a:solidFill>
                <a:latin typeface="Aileron"/>
              </a:rPr>
              <a:t>While IoT targets </a:t>
            </a:r>
            <a:r>
              <a:rPr lang="en-US" sz="2199" spc="65">
                <a:solidFill>
                  <a:srgbClr val="3EDAD8"/>
                </a:solidFill>
                <a:latin typeface="Aileron Bold"/>
              </a:rPr>
              <a:t>consumer applications</a:t>
            </a:r>
            <a:r>
              <a:rPr lang="en-US" sz="2199" spc="65">
                <a:solidFill>
                  <a:srgbClr val="FFFFFF"/>
                </a:solidFill>
                <a:latin typeface="Aileron"/>
              </a:rPr>
              <a:t>, IIoT is tailored specifically for </a:t>
            </a:r>
            <a:r>
              <a:rPr lang="en-US" sz="2199" spc="65">
                <a:solidFill>
                  <a:srgbClr val="3EDAD8"/>
                </a:solidFill>
                <a:latin typeface="Aileron Bold"/>
              </a:rPr>
              <a:t>industrial environments</a:t>
            </a:r>
            <a:r>
              <a:rPr lang="en-US" sz="2199" spc="65">
                <a:solidFill>
                  <a:srgbClr val="FFFFFF"/>
                </a:solidFill>
                <a:latin typeface="Aileron"/>
              </a:rPr>
              <a:t>, driving advancements in manufacturing, logistics, energy, and other industrial sectors through the integration of IoT technologies.</a:t>
            </a:r>
          </a:p>
          <a:p>
            <a:pPr>
              <a:lnSpc>
                <a:spcPts val="3299"/>
              </a:lnSpc>
              <a:spcBef>
                <a:spcPct val="0"/>
              </a:spcBef>
            </a:pPr>
            <a:endParaRPr lang="en-US" sz="2199" spc="65">
              <a:solidFill>
                <a:srgbClr val="FFFFFF"/>
              </a:solidFill>
              <a:latin typeface="Aileron"/>
            </a:endParaRPr>
          </a:p>
          <a:p>
            <a:pPr>
              <a:lnSpc>
                <a:spcPts val="3299"/>
              </a:lnSpc>
              <a:spcBef>
                <a:spcPct val="0"/>
              </a:spcBef>
            </a:pPr>
            <a:endParaRPr lang="en-US" sz="2199" spc="65">
              <a:solidFill>
                <a:srgbClr val="FFFFFF"/>
              </a:solidFill>
              <a:latin typeface="Aileron"/>
            </a:endParaRPr>
          </a:p>
        </p:txBody>
      </p:sp>
      <p:grpSp>
        <p:nvGrpSpPr>
          <p:cNvPr id="8" name="Group 3">
            <a:extLst>
              <a:ext uri="{FF2B5EF4-FFF2-40B4-BE49-F238E27FC236}">
                <a16:creationId xmlns:a16="http://schemas.microsoft.com/office/drawing/2014/main" id="{0E7EF3AC-359A-14C5-8343-562F1BCBD580}"/>
              </a:ext>
            </a:extLst>
          </p:cNvPr>
          <p:cNvGrpSpPr/>
          <p:nvPr/>
        </p:nvGrpSpPr>
        <p:grpSpPr>
          <a:xfrm>
            <a:off x="-3000" y="10114492"/>
            <a:ext cx="6480000" cy="172508"/>
            <a:chOff x="0" y="0"/>
            <a:chExt cx="4264691" cy="45434"/>
          </a:xfrm>
        </p:grpSpPr>
        <p:sp>
          <p:nvSpPr>
            <p:cNvPr id="9" name="Freeform 4">
              <a:extLst>
                <a:ext uri="{FF2B5EF4-FFF2-40B4-BE49-F238E27FC236}">
                  <a16:creationId xmlns:a16="http://schemas.microsoft.com/office/drawing/2014/main" id="{C7C8340D-1CAA-B8B9-9350-5C922AFEC342}"/>
                </a:ext>
              </a:extLst>
            </p:cNvPr>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a:p>
          </p:txBody>
        </p:sp>
        <p:sp>
          <p:nvSpPr>
            <p:cNvPr id="10" name="TextBox 5">
              <a:extLst>
                <a:ext uri="{FF2B5EF4-FFF2-40B4-BE49-F238E27FC236}">
                  <a16:creationId xmlns:a16="http://schemas.microsoft.com/office/drawing/2014/main" id="{2F6B7F17-E2D6-BAB1-8109-7A7C4DFC764F}"/>
                </a:ext>
              </a:extLst>
            </p:cNvPr>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6192500" cy="172508"/>
            <a:chOff x="0" y="0"/>
            <a:chExt cx="4264691" cy="45434"/>
          </a:xfrm>
        </p:grpSpPr>
        <p:sp>
          <p:nvSpPr>
            <p:cNvPr id="3" name="Freeform 3"/>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a:p>
          </p:txBody>
        </p:sp>
        <p:sp>
          <p:nvSpPr>
            <p:cNvPr id="4" name="TextBox 4"/>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6" name="TextBox 6"/>
          <p:cNvSpPr txBox="1"/>
          <p:nvPr/>
        </p:nvSpPr>
        <p:spPr>
          <a:xfrm>
            <a:off x="662257" y="990600"/>
            <a:ext cx="5773797" cy="644525"/>
          </a:xfrm>
          <a:prstGeom prst="rect">
            <a:avLst/>
          </a:prstGeom>
        </p:spPr>
        <p:txBody>
          <a:bodyPr lIns="0" tIns="0" rIns="0" bIns="0" rtlCol="0" anchor="t">
            <a:spAutoFit/>
          </a:bodyPr>
          <a:lstStyle/>
          <a:p>
            <a:pPr algn="ctr">
              <a:lnSpc>
                <a:spcPts val="5199"/>
              </a:lnSpc>
            </a:pPr>
            <a:r>
              <a:rPr lang="en-US" sz="3999" spc="119">
                <a:solidFill>
                  <a:srgbClr val="3EDAD8"/>
                </a:solidFill>
                <a:latin typeface="Aileron Heavy"/>
              </a:rPr>
              <a:t>IIOT ARCHITECTURE</a:t>
            </a:r>
          </a:p>
        </p:txBody>
      </p:sp>
      <p:sp>
        <p:nvSpPr>
          <p:cNvPr id="7" name="TextBox 7"/>
          <p:cNvSpPr txBox="1"/>
          <p:nvPr/>
        </p:nvSpPr>
        <p:spPr>
          <a:xfrm>
            <a:off x="662257" y="8833485"/>
            <a:ext cx="6895936" cy="805477"/>
          </a:xfrm>
          <a:prstGeom prst="rect">
            <a:avLst/>
          </a:prstGeom>
        </p:spPr>
        <p:txBody>
          <a:bodyPr lIns="0" tIns="0" rIns="0" bIns="0" rtlCol="0" anchor="t">
            <a:spAutoFit/>
          </a:bodyPr>
          <a:lstStyle/>
          <a:p>
            <a:pPr marL="474979" lvl="1" indent="-237490">
              <a:lnSpc>
                <a:spcPts val="3299"/>
              </a:lnSpc>
              <a:buFont typeface="Arial"/>
              <a:buChar char="•"/>
            </a:pPr>
            <a:r>
              <a:rPr lang="en-US" sz="2199" spc="65" dirty="0">
                <a:solidFill>
                  <a:srgbClr val="FFFFFF"/>
                </a:solidFill>
                <a:latin typeface="Aileron"/>
              </a:rPr>
              <a:t>There are several architecture models for </a:t>
            </a:r>
            <a:r>
              <a:rPr lang="en-US" sz="2199" spc="65" dirty="0" err="1">
                <a:solidFill>
                  <a:srgbClr val="FFFFFF"/>
                </a:solidFill>
                <a:latin typeface="Aileron"/>
              </a:rPr>
              <a:t>IIoT</a:t>
            </a:r>
            <a:r>
              <a:rPr lang="en-US" sz="2199" spc="65" dirty="0">
                <a:solidFill>
                  <a:srgbClr val="FFFFFF"/>
                </a:solidFill>
                <a:latin typeface="Aileron"/>
              </a:rPr>
              <a:t> systems, no general one is selected.</a:t>
            </a:r>
          </a:p>
        </p:txBody>
      </p:sp>
      <p:sp>
        <p:nvSpPr>
          <p:cNvPr id="8" name="TextBox 8"/>
          <p:cNvSpPr txBox="1"/>
          <p:nvPr/>
        </p:nvSpPr>
        <p:spPr>
          <a:xfrm>
            <a:off x="10820400" y="1107128"/>
            <a:ext cx="7096996" cy="8846140"/>
          </a:xfrm>
          <a:prstGeom prst="rect">
            <a:avLst/>
          </a:prstGeom>
        </p:spPr>
        <p:txBody>
          <a:bodyPr wrap="square" lIns="0" tIns="0" rIns="0" bIns="0" rtlCol="0" anchor="t">
            <a:spAutoFit/>
          </a:bodyPr>
          <a:lstStyle/>
          <a:p>
            <a:pPr>
              <a:lnSpc>
                <a:spcPts val="3299"/>
              </a:lnSpc>
              <a:spcBef>
                <a:spcPct val="0"/>
              </a:spcBef>
            </a:pPr>
            <a:r>
              <a:rPr lang="en-US" sz="2199" spc="65" dirty="0">
                <a:solidFill>
                  <a:srgbClr val="FFFFFF"/>
                </a:solidFill>
                <a:latin typeface="Aileron"/>
              </a:rPr>
              <a:t>The architecture of </a:t>
            </a:r>
            <a:r>
              <a:rPr lang="en-US" sz="2199" spc="65" dirty="0" err="1">
                <a:solidFill>
                  <a:srgbClr val="FFFFFF"/>
                </a:solidFill>
                <a:latin typeface="Aileron"/>
              </a:rPr>
              <a:t>IIoT</a:t>
            </a:r>
            <a:r>
              <a:rPr lang="en-US" sz="2199" spc="65" dirty="0">
                <a:solidFill>
                  <a:srgbClr val="FFFFFF"/>
                </a:solidFill>
                <a:latin typeface="Aileron"/>
              </a:rPr>
              <a:t> consists of the following key layers:</a:t>
            </a:r>
          </a:p>
          <a:p>
            <a:pPr>
              <a:lnSpc>
                <a:spcPts val="3299"/>
              </a:lnSpc>
              <a:spcBef>
                <a:spcPct val="0"/>
              </a:spcBef>
            </a:pPr>
            <a:endParaRPr lang="en-US" sz="2199" spc="65" dirty="0">
              <a:solidFill>
                <a:srgbClr val="FFFFFF"/>
              </a:solidFill>
              <a:latin typeface="Aileron"/>
            </a:endParaRPr>
          </a:p>
          <a:p>
            <a:pPr marL="474979" lvl="1" indent="-237490">
              <a:lnSpc>
                <a:spcPts val="3299"/>
              </a:lnSpc>
              <a:buFont typeface="Arial"/>
              <a:buChar char="•"/>
            </a:pPr>
            <a:r>
              <a:rPr lang="en-US" sz="2199" spc="65" dirty="0">
                <a:solidFill>
                  <a:srgbClr val="2C92D5"/>
                </a:solidFill>
                <a:latin typeface="Aileron Bold"/>
              </a:rPr>
              <a:t>Edge Layer</a:t>
            </a:r>
            <a:r>
              <a:rPr lang="en-US" sz="2199" spc="65" dirty="0">
                <a:solidFill>
                  <a:srgbClr val="FFFFFF"/>
                </a:solidFill>
                <a:latin typeface="Aileron"/>
              </a:rPr>
              <a:t>: consist of physical components.</a:t>
            </a:r>
          </a:p>
          <a:p>
            <a:pPr>
              <a:lnSpc>
                <a:spcPts val="3299"/>
              </a:lnSpc>
            </a:pPr>
            <a:endParaRPr lang="en-US" sz="2199" spc="65" dirty="0">
              <a:solidFill>
                <a:srgbClr val="FFFFFF"/>
              </a:solidFill>
              <a:latin typeface="Aileron"/>
            </a:endParaRPr>
          </a:p>
          <a:p>
            <a:pPr marL="474979" lvl="1" indent="-237490">
              <a:lnSpc>
                <a:spcPts val="3299"/>
              </a:lnSpc>
              <a:buFont typeface="Arial"/>
              <a:buChar char="•"/>
            </a:pPr>
            <a:r>
              <a:rPr lang="en-US" sz="2199" spc="65" dirty="0">
                <a:solidFill>
                  <a:srgbClr val="2C92D5"/>
                </a:solidFill>
                <a:latin typeface="Aileron Bold"/>
              </a:rPr>
              <a:t>Network Layer</a:t>
            </a:r>
            <a:r>
              <a:rPr lang="en-US" sz="2199" spc="65" dirty="0">
                <a:solidFill>
                  <a:srgbClr val="FFFFFF"/>
                </a:solidFill>
                <a:latin typeface="Aileron"/>
              </a:rPr>
              <a:t>: includes IoT gateways, edge routers, or </a:t>
            </a:r>
            <a:r>
              <a:rPr lang="en-US" sz="2199" spc="65" dirty="0" err="1">
                <a:solidFill>
                  <a:srgbClr val="FFFFFF"/>
                </a:solidFill>
                <a:latin typeface="Aileron"/>
              </a:rPr>
              <a:t>IIoT</a:t>
            </a:r>
            <a:r>
              <a:rPr lang="en-US" sz="2199" spc="65" dirty="0">
                <a:solidFill>
                  <a:srgbClr val="FFFFFF"/>
                </a:solidFill>
                <a:latin typeface="Aileron"/>
              </a:rPr>
              <a:t> PLCs.</a:t>
            </a:r>
          </a:p>
          <a:p>
            <a:pPr>
              <a:lnSpc>
                <a:spcPts val="3299"/>
              </a:lnSpc>
            </a:pPr>
            <a:endParaRPr lang="en-US" sz="2199" spc="65" dirty="0">
              <a:solidFill>
                <a:srgbClr val="FFFFFF"/>
              </a:solidFill>
              <a:latin typeface="Aileron"/>
            </a:endParaRPr>
          </a:p>
          <a:p>
            <a:pPr marL="474979" lvl="1" indent="-237490">
              <a:lnSpc>
                <a:spcPts val="3299"/>
              </a:lnSpc>
              <a:buFont typeface="Arial"/>
              <a:buChar char="•"/>
            </a:pPr>
            <a:r>
              <a:rPr lang="en-US" sz="2199" spc="65" dirty="0">
                <a:solidFill>
                  <a:srgbClr val="2C92D5"/>
                </a:solidFill>
                <a:latin typeface="Aileron Bold"/>
              </a:rPr>
              <a:t>Cloud Layer</a:t>
            </a:r>
            <a:r>
              <a:rPr lang="en-US" sz="2199" spc="65" dirty="0">
                <a:solidFill>
                  <a:srgbClr val="FFFFFF"/>
                </a:solidFill>
                <a:latin typeface="Aileron"/>
              </a:rPr>
              <a:t>: the core of the </a:t>
            </a:r>
            <a:r>
              <a:rPr lang="en-US" sz="2199" spc="65" dirty="0" err="1">
                <a:solidFill>
                  <a:srgbClr val="FFFFFF"/>
                </a:solidFill>
                <a:latin typeface="Aileron"/>
              </a:rPr>
              <a:t>IIoT</a:t>
            </a:r>
            <a:r>
              <a:rPr lang="en-US" sz="2199" spc="65" dirty="0">
                <a:solidFill>
                  <a:srgbClr val="FFFFFF"/>
                </a:solidFill>
                <a:latin typeface="Aileron"/>
              </a:rPr>
              <a:t> systems.</a:t>
            </a:r>
          </a:p>
          <a:p>
            <a:pPr marL="237489" lvl="1">
              <a:lnSpc>
                <a:spcPts val="3299"/>
              </a:lnSpc>
            </a:pPr>
            <a:r>
              <a:rPr lang="en-US" sz="2199" spc="65" dirty="0">
                <a:solidFill>
                  <a:srgbClr val="FFFFFF"/>
                </a:solidFill>
                <a:latin typeface="Aileron"/>
              </a:rPr>
              <a:t>Stores processed data for future analysis and decision-making, it includes protocols and technologies that enable seamless connectivity and data exchange between devices and systems.</a:t>
            </a:r>
          </a:p>
          <a:p>
            <a:pPr>
              <a:lnSpc>
                <a:spcPts val="3299"/>
              </a:lnSpc>
            </a:pPr>
            <a:endParaRPr lang="en-US" sz="2199" spc="65" dirty="0">
              <a:solidFill>
                <a:srgbClr val="FFFFFF"/>
              </a:solidFill>
              <a:latin typeface="Aileron"/>
            </a:endParaRPr>
          </a:p>
          <a:p>
            <a:pPr marL="474979" lvl="1" indent="-237490">
              <a:lnSpc>
                <a:spcPts val="3299"/>
              </a:lnSpc>
              <a:buFont typeface="Arial"/>
              <a:buChar char="•"/>
            </a:pPr>
            <a:r>
              <a:rPr lang="en-US" sz="2199" spc="65" dirty="0">
                <a:solidFill>
                  <a:srgbClr val="2C92D5"/>
                </a:solidFill>
                <a:latin typeface="Aileron Bold"/>
              </a:rPr>
              <a:t>Application Layer</a:t>
            </a:r>
            <a:r>
              <a:rPr lang="en-US" sz="2199" spc="65" dirty="0">
                <a:solidFill>
                  <a:srgbClr val="FFFFFF"/>
                </a:solidFill>
                <a:latin typeface="Aileron"/>
              </a:rPr>
              <a:t>: Provides user interfaces for monitoring and control.</a:t>
            </a:r>
          </a:p>
          <a:p>
            <a:pPr>
              <a:lnSpc>
                <a:spcPts val="3299"/>
              </a:lnSpc>
            </a:pPr>
            <a:endParaRPr lang="en-US" sz="2199" spc="65" dirty="0">
              <a:solidFill>
                <a:srgbClr val="FFFFFF"/>
              </a:solidFill>
              <a:latin typeface="Aileron"/>
            </a:endParaRPr>
          </a:p>
          <a:p>
            <a:pPr marL="474979" lvl="1" indent="-237490">
              <a:lnSpc>
                <a:spcPts val="3299"/>
              </a:lnSpc>
              <a:buFont typeface="Arial"/>
              <a:buChar char="•"/>
            </a:pPr>
            <a:r>
              <a:rPr lang="en-US" sz="2199" spc="65" dirty="0">
                <a:solidFill>
                  <a:srgbClr val="2C92D5"/>
                </a:solidFill>
                <a:latin typeface="Aileron Bold"/>
              </a:rPr>
              <a:t>Security</a:t>
            </a:r>
            <a:r>
              <a:rPr lang="en-US" sz="2199" spc="65" dirty="0">
                <a:solidFill>
                  <a:srgbClr val="FFFFFF"/>
                </a:solidFill>
                <a:latin typeface="Aileron"/>
              </a:rPr>
              <a:t>: Implements measures to protect data and systems from cyber threats - encryption, authentication, access control, and others.</a:t>
            </a:r>
          </a:p>
          <a:p>
            <a:pPr>
              <a:lnSpc>
                <a:spcPts val="3299"/>
              </a:lnSpc>
              <a:spcBef>
                <a:spcPct val="0"/>
              </a:spcBef>
            </a:pPr>
            <a:endParaRPr lang="en-US" sz="2199" spc="65" dirty="0">
              <a:solidFill>
                <a:srgbClr val="FFFFFF"/>
              </a:solidFill>
              <a:latin typeface="Aileron"/>
            </a:endParaRPr>
          </a:p>
        </p:txBody>
      </p:sp>
      <p:pic>
        <p:nvPicPr>
          <p:cNvPr id="1026" name="Picture 2" descr="IIoT Architecture">
            <a:extLst>
              <a:ext uri="{FF2B5EF4-FFF2-40B4-BE49-F238E27FC236}">
                <a16:creationId xmlns:a16="http://schemas.microsoft.com/office/drawing/2014/main" id="{DF06BB24-291C-A59C-C065-9456D8110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90965"/>
            <a:ext cx="9739209" cy="659715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3">
            <a:extLst>
              <a:ext uri="{FF2B5EF4-FFF2-40B4-BE49-F238E27FC236}">
                <a16:creationId xmlns:a16="http://schemas.microsoft.com/office/drawing/2014/main" id="{C6F54E6E-BC55-C37D-841A-A4DD9775C912}"/>
              </a:ext>
            </a:extLst>
          </p:cNvPr>
          <p:cNvGrpSpPr/>
          <p:nvPr/>
        </p:nvGrpSpPr>
        <p:grpSpPr>
          <a:xfrm>
            <a:off x="0" y="10120323"/>
            <a:ext cx="8640000" cy="172508"/>
            <a:chOff x="0" y="0"/>
            <a:chExt cx="4264691" cy="45434"/>
          </a:xfrm>
        </p:grpSpPr>
        <p:sp>
          <p:nvSpPr>
            <p:cNvPr id="10" name="Freeform 4">
              <a:extLst>
                <a:ext uri="{FF2B5EF4-FFF2-40B4-BE49-F238E27FC236}">
                  <a16:creationId xmlns:a16="http://schemas.microsoft.com/office/drawing/2014/main" id="{0AC50BED-3E01-EEAB-3335-425DAD0DEBF1}"/>
                </a:ext>
              </a:extLst>
            </p:cNvPr>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a:p>
          </p:txBody>
        </p:sp>
        <p:sp>
          <p:nvSpPr>
            <p:cNvPr id="11" name="TextBox 5">
              <a:extLst>
                <a:ext uri="{FF2B5EF4-FFF2-40B4-BE49-F238E27FC236}">
                  <a16:creationId xmlns:a16="http://schemas.microsoft.com/office/drawing/2014/main" id="{3779F81F-44BD-5D1D-F18F-8749E3A4195F}"/>
                </a:ext>
              </a:extLst>
            </p:cNvPr>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10114492"/>
            <a:ext cx="10080000" cy="172508"/>
            <a:chOff x="0" y="0"/>
            <a:chExt cx="4264691" cy="45434"/>
          </a:xfrm>
        </p:grpSpPr>
        <p:sp>
          <p:nvSpPr>
            <p:cNvPr id="3" name="Freeform 3"/>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a:p>
          </p:txBody>
        </p:sp>
        <p:sp>
          <p:nvSpPr>
            <p:cNvPr id="4" name="TextBox 4"/>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16192500" y="0"/>
            <a:ext cx="2283181" cy="167947"/>
            <a:chOff x="0" y="0"/>
            <a:chExt cx="601332" cy="44233"/>
          </a:xfrm>
        </p:grpSpPr>
        <p:sp>
          <p:nvSpPr>
            <p:cNvPr id="6" name="Freeform 6"/>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txBody>
            <a:bodyPr/>
            <a:lstStyle/>
            <a:p>
              <a:endParaRPr lang="en-US"/>
            </a:p>
          </p:txBody>
        </p:sp>
        <p:sp>
          <p:nvSpPr>
            <p:cNvPr id="7" name="TextBox 7"/>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8" name="Freeform 8"/>
          <p:cNvSpPr/>
          <p:nvPr/>
        </p:nvSpPr>
        <p:spPr>
          <a:xfrm>
            <a:off x="2664445" y="1801748"/>
            <a:ext cx="12959110" cy="7791270"/>
          </a:xfrm>
          <a:custGeom>
            <a:avLst/>
            <a:gdLst/>
            <a:ahLst/>
            <a:cxnLst/>
            <a:rect l="l" t="t" r="r" b="b"/>
            <a:pathLst>
              <a:path w="12959110" h="7791270">
                <a:moveTo>
                  <a:pt x="0" y="0"/>
                </a:moveTo>
                <a:lnTo>
                  <a:pt x="12959110" y="0"/>
                </a:lnTo>
                <a:lnTo>
                  <a:pt x="12959110" y="7791269"/>
                </a:lnTo>
                <a:lnTo>
                  <a:pt x="0" y="7791269"/>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662257" y="990600"/>
            <a:ext cx="5773797" cy="644525"/>
          </a:xfrm>
          <a:prstGeom prst="rect">
            <a:avLst/>
          </a:prstGeom>
        </p:spPr>
        <p:txBody>
          <a:bodyPr lIns="0" tIns="0" rIns="0" bIns="0" rtlCol="0" anchor="t">
            <a:spAutoFit/>
          </a:bodyPr>
          <a:lstStyle/>
          <a:p>
            <a:pPr algn="ctr">
              <a:lnSpc>
                <a:spcPts val="5199"/>
              </a:lnSpc>
            </a:pPr>
            <a:r>
              <a:rPr lang="en-US" sz="3999" spc="119">
                <a:solidFill>
                  <a:srgbClr val="3EDAD8"/>
                </a:solidFill>
                <a:latin typeface="Aileron Heavy"/>
              </a:rPr>
              <a:t>IIOT CHALLENGES</a:t>
            </a:r>
          </a:p>
        </p:txBody>
      </p:sp>
      <p:sp>
        <p:nvSpPr>
          <p:cNvPr id="10" name="TextBox 10"/>
          <p:cNvSpPr txBox="1"/>
          <p:nvPr/>
        </p:nvSpPr>
        <p:spPr>
          <a:xfrm rot="5400000">
            <a:off x="13823682" y="5850890"/>
            <a:ext cx="6861712" cy="388620"/>
          </a:xfrm>
          <a:prstGeom prst="rect">
            <a:avLst/>
          </a:prstGeom>
        </p:spPr>
        <p:txBody>
          <a:bodyPr lIns="0" tIns="0" rIns="0" bIns="0" rtlCol="0" anchor="t">
            <a:spAutoFit/>
          </a:bodyPr>
          <a:lstStyle/>
          <a:p>
            <a:pPr algn="ctr">
              <a:lnSpc>
                <a:spcPts val="3120"/>
              </a:lnSpc>
            </a:pPr>
            <a:r>
              <a:rPr lang="en-US" sz="2400" spc="360">
                <a:solidFill>
                  <a:srgbClr val="3EDAD8"/>
                </a:solidFill>
                <a:latin typeface="Aileron"/>
              </a:rPr>
              <a:t>INDUSTRIAL INTERNET OF THINGS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0473788" y="2322830"/>
            <a:ext cx="6359818" cy="2807970"/>
            <a:chOff x="0" y="0"/>
            <a:chExt cx="8479758" cy="3743960"/>
          </a:xfrm>
        </p:grpSpPr>
        <p:sp>
          <p:nvSpPr>
            <p:cNvPr id="3" name="TextBox 3"/>
            <p:cNvSpPr txBox="1"/>
            <p:nvPr/>
          </p:nvSpPr>
          <p:spPr>
            <a:xfrm>
              <a:off x="0" y="-28575"/>
              <a:ext cx="8479758" cy="450215"/>
            </a:xfrm>
            <a:prstGeom prst="rect">
              <a:avLst/>
            </a:prstGeom>
          </p:spPr>
          <p:txBody>
            <a:bodyPr lIns="0" tIns="0" rIns="0" bIns="0" rtlCol="0" anchor="t">
              <a:spAutoFit/>
            </a:bodyPr>
            <a:lstStyle/>
            <a:p>
              <a:pPr marL="0" lvl="0" indent="0" algn="l">
                <a:lnSpc>
                  <a:spcPts val="2730"/>
                </a:lnSpc>
                <a:spcBef>
                  <a:spcPct val="0"/>
                </a:spcBef>
              </a:pPr>
              <a:r>
                <a:rPr lang="en-US" sz="2100" spc="105">
                  <a:solidFill>
                    <a:srgbClr val="3EDAD8"/>
                  </a:solidFill>
                  <a:latin typeface="Aileron Bold"/>
                </a:rPr>
                <a:t>REAL-TIME PROCESSING </a:t>
              </a:r>
            </a:p>
          </p:txBody>
        </p:sp>
        <p:sp>
          <p:nvSpPr>
            <p:cNvPr id="4" name="TextBox 4"/>
            <p:cNvSpPr txBox="1"/>
            <p:nvPr/>
          </p:nvSpPr>
          <p:spPr>
            <a:xfrm>
              <a:off x="0" y="577850"/>
              <a:ext cx="8479758" cy="3166110"/>
            </a:xfrm>
            <a:prstGeom prst="rect">
              <a:avLst/>
            </a:prstGeom>
          </p:spPr>
          <p:txBody>
            <a:bodyPr lIns="0" tIns="0" rIns="0" bIns="0" rtlCol="0" anchor="t">
              <a:spAutoFit/>
            </a:bodyPr>
            <a:lstStyle/>
            <a:p>
              <a:pPr>
                <a:lnSpc>
                  <a:spcPts val="2700"/>
                </a:lnSpc>
              </a:pPr>
              <a:r>
                <a:rPr lang="en-US" sz="1800" spc="53">
                  <a:solidFill>
                    <a:srgbClr val="FFFFFF"/>
                  </a:solidFill>
                  <a:latin typeface="Aileron"/>
                </a:rPr>
                <a:t>Efficient real-time processing stands as a critical imperative given the substantial volume and complexity of generated data.</a:t>
              </a:r>
            </a:p>
            <a:p>
              <a:pPr marL="388620" lvl="1" indent="-194310">
                <a:lnSpc>
                  <a:spcPts val="2700"/>
                </a:lnSpc>
                <a:buFont typeface="Arial"/>
                <a:buChar char="•"/>
              </a:pPr>
              <a:r>
                <a:rPr lang="en-US" sz="1800" spc="53">
                  <a:solidFill>
                    <a:srgbClr val="FFFFFF"/>
                  </a:solidFill>
                  <a:latin typeface="Aileron"/>
                </a:rPr>
                <a:t>Essential for facilitating timely decision-making and feedback mechanisms within IIoT ecosystems.</a:t>
              </a:r>
            </a:p>
            <a:p>
              <a:pPr marL="388620" lvl="1" indent="-194310" algn="l">
                <a:lnSpc>
                  <a:spcPts val="2700"/>
                </a:lnSpc>
                <a:buFont typeface="Arial"/>
                <a:buChar char="•"/>
              </a:pPr>
              <a:r>
                <a:rPr lang="en-US" sz="1800" spc="53">
                  <a:solidFill>
                    <a:srgbClr val="FFFFFF"/>
                  </a:solidFill>
                  <a:latin typeface="Aileron"/>
                </a:rPr>
                <a:t>Lack of real-time communication protocols (to respect time constraints)</a:t>
              </a:r>
            </a:p>
          </p:txBody>
        </p:sp>
      </p:grpSp>
      <p:grpSp>
        <p:nvGrpSpPr>
          <p:cNvPr id="5" name="Group 5"/>
          <p:cNvGrpSpPr/>
          <p:nvPr/>
        </p:nvGrpSpPr>
        <p:grpSpPr>
          <a:xfrm>
            <a:off x="2457450" y="2301399"/>
            <a:ext cx="5922080" cy="3191338"/>
            <a:chOff x="0" y="-28575"/>
            <a:chExt cx="7896106" cy="4255117"/>
          </a:xfrm>
        </p:grpSpPr>
        <p:sp>
          <p:nvSpPr>
            <p:cNvPr id="6" name="TextBox 6"/>
            <p:cNvSpPr txBox="1"/>
            <p:nvPr/>
          </p:nvSpPr>
          <p:spPr>
            <a:xfrm>
              <a:off x="0" y="-28575"/>
              <a:ext cx="7896106" cy="450215"/>
            </a:xfrm>
            <a:prstGeom prst="rect">
              <a:avLst/>
            </a:prstGeom>
          </p:spPr>
          <p:txBody>
            <a:bodyPr lIns="0" tIns="0" rIns="0" bIns="0" rtlCol="0" anchor="t">
              <a:spAutoFit/>
            </a:bodyPr>
            <a:lstStyle/>
            <a:p>
              <a:pPr>
                <a:lnSpc>
                  <a:spcPts val="2730"/>
                </a:lnSpc>
              </a:pPr>
              <a:r>
                <a:rPr lang="en-US" sz="2100" spc="105">
                  <a:solidFill>
                    <a:srgbClr val="3EDAD8"/>
                  </a:solidFill>
                  <a:latin typeface="Aileron Bold"/>
                </a:rPr>
                <a:t>CONNECTIVITY</a:t>
              </a:r>
            </a:p>
          </p:txBody>
        </p:sp>
        <p:sp>
          <p:nvSpPr>
            <p:cNvPr id="7" name="TextBox 7"/>
            <p:cNvSpPr txBox="1"/>
            <p:nvPr/>
          </p:nvSpPr>
          <p:spPr>
            <a:xfrm>
              <a:off x="0" y="577851"/>
              <a:ext cx="7896106" cy="3648691"/>
            </a:xfrm>
            <a:prstGeom prst="rect">
              <a:avLst/>
            </a:prstGeom>
          </p:spPr>
          <p:txBody>
            <a:bodyPr lIns="0" tIns="0" rIns="0" bIns="0" rtlCol="0" anchor="t">
              <a:spAutoFit/>
            </a:bodyPr>
            <a:lstStyle/>
            <a:p>
              <a:pPr>
                <a:lnSpc>
                  <a:spcPts val="2700"/>
                </a:lnSpc>
              </a:pPr>
              <a:r>
                <a:rPr lang="en-US" sz="1800" spc="53" dirty="0">
                  <a:solidFill>
                    <a:srgbClr val="FFFFFF"/>
                  </a:solidFill>
                  <a:latin typeface="Aileron"/>
                </a:rPr>
                <a:t>Ensuring communication between various elementary devices and the Internet to which they connect.</a:t>
              </a:r>
            </a:p>
            <a:p>
              <a:pPr marL="388620" lvl="1" indent="-194310">
                <a:lnSpc>
                  <a:spcPts val="2700"/>
                </a:lnSpc>
                <a:buFont typeface="Arial"/>
                <a:buChar char="•"/>
              </a:pPr>
              <a:r>
                <a:rPr lang="en-US" sz="1800" spc="53" dirty="0">
                  <a:solidFill>
                    <a:srgbClr val="FFFFFF"/>
                  </a:solidFill>
                  <a:latin typeface="Aileron"/>
                </a:rPr>
                <a:t>Performance Expectations</a:t>
              </a:r>
            </a:p>
            <a:p>
              <a:pPr marL="388620" lvl="1" indent="-194310">
                <a:lnSpc>
                  <a:spcPts val="2700"/>
                </a:lnSpc>
                <a:buFont typeface="Arial"/>
                <a:buChar char="•"/>
              </a:pPr>
              <a:r>
                <a:rPr lang="en-US" sz="1800" spc="53" dirty="0">
                  <a:solidFill>
                    <a:srgbClr val="FFFFFF"/>
                  </a:solidFill>
                  <a:latin typeface="Aileron"/>
                </a:rPr>
                <a:t>Industrial networks (e.g. CAN, Profibus, </a:t>
              </a:r>
              <a:r>
                <a:rPr lang="en-US" sz="1800" spc="53" dirty="0" err="1">
                  <a:solidFill>
                    <a:srgbClr val="FFFFFF"/>
                  </a:solidFill>
                  <a:latin typeface="Aileron"/>
                </a:rPr>
                <a:t>FieldBusFoundation</a:t>
              </a:r>
              <a:r>
                <a:rPr lang="en-US" sz="1800" spc="53" dirty="0">
                  <a:solidFill>
                    <a:srgbClr val="FFFFFF"/>
                  </a:solidFill>
                  <a:latin typeface="Aileron"/>
                </a:rPr>
                <a:t>) are difficult to integrate into current WAN networks (e.g. Internet)</a:t>
              </a:r>
            </a:p>
            <a:p>
              <a:pPr marL="388620" lvl="1" indent="-194310">
                <a:lnSpc>
                  <a:spcPts val="2700"/>
                </a:lnSpc>
                <a:buFont typeface="Arial"/>
                <a:buChar char="•"/>
              </a:pPr>
              <a:r>
                <a:rPr lang="en-US" sz="1800" spc="53" dirty="0">
                  <a:solidFill>
                    <a:srgbClr val="FFFFFF"/>
                  </a:solidFill>
                  <a:latin typeface="Aileron"/>
                </a:rPr>
                <a:t>A large number of devices - limited connectivity</a:t>
              </a:r>
            </a:p>
            <a:p>
              <a:pPr marL="388620" lvl="1" indent="-194310">
                <a:lnSpc>
                  <a:spcPts val="2700"/>
                </a:lnSpc>
                <a:buFont typeface="Arial"/>
                <a:buChar char="•"/>
              </a:pPr>
              <a:r>
                <a:rPr lang="en-US" spc="53" dirty="0">
                  <a:solidFill>
                    <a:srgbClr val="FFFFFF"/>
                  </a:solidFill>
                  <a:latin typeface="Aileron"/>
                </a:rPr>
                <a:t>General reference model</a:t>
              </a:r>
              <a:endParaRPr lang="en-US" sz="1800" spc="53" dirty="0">
                <a:solidFill>
                  <a:srgbClr val="FFFFFF"/>
                </a:solidFill>
                <a:latin typeface="Aileron"/>
              </a:endParaRPr>
            </a:p>
          </p:txBody>
        </p:sp>
      </p:grpSp>
      <p:grpSp>
        <p:nvGrpSpPr>
          <p:cNvPr id="8" name="Group 8"/>
          <p:cNvGrpSpPr/>
          <p:nvPr/>
        </p:nvGrpSpPr>
        <p:grpSpPr>
          <a:xfrm>
            <a:off x="10473788" y="6004719"/>
            <a:ext cx="7224131" cy="2829403"/>
            <a:chOff x="0" y="-28575"/>
            <a:chExt cx="9632175" cy="3772537"/>
          </a:xfrm>
        </p:grpSpPr>
        <p:sp>
          <p:nvSpPr>
            <p:cNvPr id="9" name="TextBox 9"/>
            <p:cNvSpPr txBox="1"/>
            <p:nvPr/>
          </p:nvSpPr>
          <p:spPr>
            <a:xfrm>
              <a:off x="0" y="-28575"/>
              <a:ext cx="9632175" cy="450215"/>
            </a:xfrm>
            <a:prstGeom prst="rect">
              <a:avLst/>
            </a:prstGeom>
          </p:spPr>
          <p:txBody>
            <a:bodyPr lIns="0" tIns="0" rIns="0" bIns="0" rtlCol="0" anchor="t">
              <a:spAutoFit/>
            </a:bodyPr>
            <a:lstStyle/>
            <a:p>
              <a:pPr marL="0" lvl="0" indent="0" algn="l">
                <a:lnSpc>
                  <a:spcPts val="2730"/>
                </a:lnSpc>
                <a:spcBef>
                  <a:spcPct val="0"/>
                </a:spcBef>
              </a:pPr>
              <a:r>
                <a:rPr lang="en-US" sz="2100" spc="105">
                  <a:solidFill>
                    <a:srgbClr val="3EDAD8"/>
                  </a:solidFill>
                  <a:latin typeface="Aileron Bold"/>
                </a:rPr>
                <a:t>SECURITY </a:t>
              </a:r>
            </a:p>
          </p:txBody>
        </p:sp>
        <p:sp>
          <p:nvSpPr>
            <p:cNvPr id="10" name="TextBox 10"/>
            <p:cNvSpPr txBox="1"/>
            <p:nvPr/>
          </p:nvSpPr>
          <p:spPr>
            <a:xfrm>
              <a:off x="0" y="577852"/>
              <a:ext cx="9632175" cy="3166110"/>
            </a:xfrm>
            <a:prstGeom prst="rect">
              <a:avLst/>
            </a:prstGeom>
          </p:spPr>
          <p:txBody>
            <a:bodyPr lIns="0" tIns="0" rIns="0" bIns="0" rtlCol="0" anchor="t">
              <a:spAutoFit/>
            </a:bodyPr>
            <a:lstStyle/>
            <a:p>
              <a:pPr>
                <a:lnSpc>
                  <a:spcPts val="2700"/>
                </a:lnSpc>
              </a:pPr>
              <a:r>
                <a:rPr lang="en-US" sz="1800" spc="53" dirty="0">
                  <a:solidFill>
                    <a:srgbClr val="FFFFFF"/>
                  </a:solidFill>
                  <a:latin typeface="Aileron"/>
                </a:rPr>
                <a:t>Common security threats faced by industries implementing </a:t>
              </a:r>
              <a:r>
                <a:rPr lang="en-US" sz="1800" spc="53" dirty="0" err="1">
                  <a:solidFill>
                    <a:srgbClr val="FFFFFF"/>
                  </a:solidFill>
                  <a:latin typeface="Aileron"/>
                </a:rPr>
                <a:t>IIoT</a:t>
              </a:r>
              <a:r>
                <a:rPr lang="en-US" sz="1800" spc="53" dirty="0">
                  <a:solidFill>
                    <a:srgbClr val="FFFFFF"/>
                  </a:solidFill>
                  <a:latin typeface="Aileron"/>
                </a:rPr>
                <a:t>: </a:t>
              </a:r>
            </a:p>
            <a:p>
              <a:pPr marL="388620" lvl="1" indent="-194310">
                <a:lnSpc>
                  <a:spcPts val="2700"/>
                </a:lnSpc>
                <a:buFont typeface="Arial"/>
                <a:buChar char="•"/>
              </a:pPr>
              <a:r>
                <a:rPr lang="en-US" sz="1800" spc="53" dirty="0">
                  <a:solidFill>
                    <a:srgbClr val="FFFFFF"/>
                  </a:solidFill>
                  <a:latin typeface="Aileron"/>
                </a:rPr>
                <a:t>Denial of Service (DoS) Attacks</a:t>
              </a:r>
            </a:p>
            <a:p>
              <a:pPr marL="388620" lvl="1" indent="-194310">
                <a:lnSpc>
                  <a:spcPts val="2700"/>
                </a:lnSpc>
                <a:buFont typeface="Arial"/>
                <a:buChar char="•"/>
              </a:pPr>
              <a:r>
                <a:rPr lang="en-US" sz="1800" spc="53" dirty="0">
                  <a:solidFill>
                    <a:srgbClr val="FFFFFF"/>
                  </a:solidFill>
                  <a:latin typeface="Aileron"/>
                </a:rPr>
                <a:t>Side Channel Attacks</a:t>
              </a:r>
            </a:p>
            <a:p>
              <a:pPr marL="388620" lvl="1" indent="-194310">
                <a:lnSpc>
                  <a:spcPts val="2700"/>
                </a:lnSpc>
                <a:buFont typeface="Arial"/>
                <a:buChar char="•"/>
              </a:pPr>
              <a:r>
                <a:rPr lang="en-US" sz="1800" spc="53" dirty="0">
                  <a:solidFill>
                    <a:srgbClr val="FFFFFF"/>
                  </a:solidFill>
                  <a:latin typeface="Aileron"/>
                </a:rPr>
                <a:t>Cloud Malware Injection</a:t>
              </a:r>
            </a:p>
            <a:p>
              <a:pPr marL="388620" lvl="1" indent="-194310">
                <a:lnSpc>
                  <a:spcPts val="2700"/>
                </a:lnSpc>
                <a:buFont typeface="Arial"/>
                <a:buChar char="•"/>
              </a:pPr>
              <a:r>
                <a:rPr lang="en-US" sz="1800" spc="53" dirty="0">
                  <a:solidFill>
                    <a:srgbClr val="FFFFFF"/>
                  </a:solidFill>
                  <a:latin typeface="Aileron"/>
                </a:rPr>
                <a:t>Authentication Attacks</a:t>
              </a:r>
            </a:p>
            <a:p>
              <a:pPr marL="388620" lvl="1" indent="-194310">
                <a:lnSpc>
                  <a:spcPts val="2700"/>
                </a:lnSpc>
                <a:buFont typeface="Arial"/>
                <a:buChar char="•"/>
              </a:pPr>
              <a:r>
                <a:rPr lang="en-US" sz="1800" spc="53" dirty="0">
                  <a:solidFill>
                    <a:srgbClr val="FFFFFF"/>
                  </a:solidFill>
                  <a:latin typeface="Aileron"/>
                </a:rPr>
                <a:t>Malware Attacks</a:t>
              </a:r>
            </a:p>
            <a:p>
              <a:pPr marL="388620" lvl="1" indent="-194310" algn="l">
                <a:lnSpc>
                  <a:spcPts val="2700"/>
                </a:lnSpc>
                <a:buFont typeface="Arial"/>
                <a:buChar char="•"/>
              </a:pPr>
              <a:r>
                <a:rPr lang="en-US" sz="1800" spc="53" dirty="0">
                  <a:solidFill>
                    <a:srgbClr val="FFFFFF"/>
                  </a:solidFill>
                  <a:latin typeface="Aileron"/>
                </a:rPr>
                <a:t>Data Manipulation</a:t>
              </a:r>
            </a:p>
          </p:txBody>
        </p:sp>
      </p:grpSp>
      <p:grpSp>
        <p:nvGrpSpPr>
          <p:cNvPr id="11" name="Group 11"/>
          <p:cNvGrpSpPr/>
          <p:nvPr/>
        </p:nvGrpSpPr>
        <p:grpSpPr>
          <a:xfrm>
            <a:off x="2457450" y="6026150"/>
            <a:ext cx="5718712" cy="3150870"/>
            <a:chOff x="0" y="0"/>
            <a:chExt cx="7624949" cy="4201160"/>
          </a:xfrm>
        </p:grpSpPr>
        <p:sp>
          <p:nvSpPr>
            <p:cNvPr id="12" name="TextBox 12"/>
            <p:cNvSpPr txBox="1"/>
            <p:nvPr/>
          </p:nvSpPr>
          <p:spPr>
            <a:xfrm>
              <a:off x="0" y="-28575"/>
              <a:ext cx="7624949" cy="450215"/>
            </a:xfrm>
            <a:prstGeom prst="rect">
              <a:avLst/>
            </a:prstGeom>
          </p:spPr>
          <p:txBody>
            <a:bodyPr lIns="0" tIns="0" rIns="0" bIns="0" rtlCol="0" anchor="t">
              <a:spAutoFit/>
            </a:bodyPr>
            <a:lstStyle/>
            <a:p>
              <a:pPr>
                <a:lnSpc>
                  <a:spcPts val="2730"/>
                </a:lnSpc>
              </a:pPr>
              <a:r>
                <a:rPr lang="en-US" sz="2100" spc="105">
                  <a:solidFill>
                    <a:srgbClr val="3EDAD8"/>
                  </a:solidFill>
                  <a:latin typeface="Aileron Bold"/>
                </a:rPr>
                <a:t>BIG DATA PROCESSING AND ANALYTICS</a:t>
              </a:r>
            </a:p>
          </p:txBody>
        </p:sp>
        <p:sp>
          <p:nvSpPr>
            <p:cNvPr id="13" name="TextBox 13"/>
            <p:cNvSpPr txBox="1"/>
            <p:nvPr/>
          </p:nvSpPr>
          <p:spPr>
            <a:xfrm>
              <a:off x="0" y="577850"/>
              <a:ext cx="7624949" cy="3623310"/>
            </a:xfrm>
            <a:prstGeom prst="rect">
              <a:avLst/>
            </a:prstGeom>
          </p:spPr>
          <p:txBody>
            <a:bodyPr lIns="0" tIns="0" rIns="0" bIns="0" rtlCol="0" anchor="t">
              <a:spAutoFit/>
            </a:bodyPr>
            <a:lstStyle/>
            <a:p>
              <a:pPr>
                <a:lnSpc>
                  <a:spcPts val="2700"/>
                </a:lnSpc>
              </a:pPr>
              <a:r>
                <a:rPr lang="en-US" sz="1800" spc="53">
                  <a:solidFill>
                    <a:srgbClr val="FFFFFF"/>
                  </a:solidFill>
                  <a:latin typeface="Aileron"/>
                </a:rPr>
                <a:t>Insufficient address space for volume of pluggable devices (tens of billions).</a:t>
              </a:r>
            </a:p>
            <a:p>
              <a:pPr marL="388620" lvl="1" indent="-194310">
                <a:lnSpc>
                  <a:spcPts val="2700"/>
                </a:lnSpc>
                <a:buFont typeface="Arial"/>
                <a:buChar char="•"/>
              </a:pPr>
              <a:r>
                <a:rPr lang="en-US" sz="1800" spc="53">
                  <a:solidFill>
                    <a:srgbClr val="FFFFFF"/>
                  </a:solidFill>
                  <a:latin typeface="Aileron"/>
                </a:rPr>
                <a:t>Bandwidth and storage limitations</a:t>
              </a:r>
            </a:p>
            <a:p>
              <a:pPr marL="388620" lvl="1" indent="-194310">
                <a:lnSpc>
                  <a:spcPts val="2700"/>
                </a:lnSpc>
                <a:buFont typeface="Arial"/>
                <a:buChar char="•"/>
              </a:pPr>
              <a:r>
                <a:rPr lang="en-US" sz="1800" spc="53">
                  <a:solidFill>
                    <a:srgbClr val="FFFFFF"/>
                  </a:solidFill>
                  <a:latin typeface="Aileron"/>
                </a:rPr>
                <a:t>Power consumption</a:t>
              </a:r>
            </a:p>
            <a:p>
              <a:pPr marL="388620" lvl="1" indent="-194310">
                <a:lnSpc>
                  <a:spcPts val="2700"/>
                </a:lnSpc>
                <a:buFont typeface="Arial"/>
                <a:buChar char="•"/>
              </a:pPr>
              <a:r>
                <a:rPr lang="en-US" sz="1800" spc="53">
                  <a:solidFill>
                    <a:srgbClr val="FFFFFF"/>
                  </a:solidFill>
                  <a:latin typeface="Aileron"/>
                </a:rPr>
                <a:t>Processing limitations</a:t>
              </a:r>
            </a:p>
            <a:p>
              <a:pPr>
                <a:lnSpc>
                  <a:spcPts val="2700"/>
                </a:lnSpc>
              </a:pPr>
              <a:r>
                <a:rPr lang="en-US" sz="1800" spc="53">
                  <a:solidFill>
                    <a:srgbClr val="FFFFFF"/>
                  </a:solidFill>
                  <a:latin typeface="Aileron"/>
                </a:rPr>
                <a:t>Leveraging technologies like Hadoop and Apache Spark, these architectures enable parallel processing and real-time analytics.</a:t>
              </a:r>
            </a:p>
          </p:txBody>
        </p:sp>
      </p:grpSp>
      <p:grpSp>
        <p:nvGrpSpPr>
          <p:cNvPr id="14" name="Group 14"/>
          <p:cNvGrpSpPr/>
          <p:nvPr/>
        </p:nvGrpSpPr>
        <p:grpSpPr>
          <a:xfrm>
            <a:off x="0" y="10114492"/>
            <a:ext cx="11520000" cy="172508"/>
            <a:chOff x="0" y="0"/>
            <a:chExt cx="4264691" cy="45434"/>
          </a:xfrm>
        </p:grpSpPr>
        <p:sp>
          <p:nvSpPr>
            <p:cNvPr id="15" name="Freeform 15"/>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a:p>
          </p:txBody>
        </p:sp>
        <p:sp>
          <p:nvSpPr>
            <p:cNvPr id="16" name="TextBox 16"/>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17" name="Group 17"/>
          <p:cNvGrpSpPr/>
          <p:nvPr/>
        </p:nvGrpSpPr>
        <p:grpSpPr>
          <a:xfrm>
            <a:off x="16192500" y="0"/>
            <a:ext cx="2283181" cy="167947"/>
            <a:chOff x="0" y="0"/>
            <a:chExt cx="601332" cy="44233"/>
          </a:xfrm>
        </p:grpSpPr>
        <p:sp>
          <p:nvSpPr>
            <p:cNvPr id="18" name="Freeform 18"/>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txBody>
            <a:bodyPr/>
            <a:lstStyle/>
            <a:p>
              <a:endParaRPr lang="en-US"/>
            </a:p>
          </p:txBody>
        </p:sp>
        <p:sp>
          <p:nvSpPr>
            <p:cNvPr id="19" name="TextBox 19"/>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20" name="Freeform 20"/>
          <p:cNvSpPr/>
          <p:nvPr/>
        </p:nvSpPr>
        <p:spPr>
          <a:xfrm>
            <a:off x="8774602" y="6236476"/>
            <a:ext cx="1130025" cy="1168259"/>
          </a:xfrm>
          <a:custGeom>
            <a:avLst/>
            <a:gdLst/>
            <a:ahLst/>
            <a:cxnLst/>
            <a:rect l="l" t="t" r="r" b="b"/>
            <a:pathLst>
              <a:path w="1130025" h="1168259">
                <a:moveTo>
                  <a:pt x="0" y="0"/>
                </a:moveTo>
                <a:lnTo>
                  <a:pt x="1130025" y="0"/>
                </a:lnTo>
                <a:lnTo>
                  <a:pt x="1130025" y="1168259"/>
                </a:lnTo>
                <a:lnTo>
                  <a:pt x="0" y="11682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a:off x="8759962" y="2533156"/>
            <a:ext cx="1130025" cy="1168259"/>
          </a:xfrm>
          <a:custGeom>
            <a:avLst/>
            <a:gdLst/>
            <a:ahLst/>
            <a:cxnLst/>
            <a:rect l="l" t="t" r="r" b="b"/>
            <a:pathLst>
              <a:path w="1130025" h="1168259">
                <a:moveTo>
                  <a:pt x="0" y="0"/>
                </a:moveTo>
                <a:lnTo>
                  <a:pt x="1130026" y="0"/>
                </a:lnTo>
                <a:lnTo>
                  <a:pt x="1130026" y="1168259"/>
                </a:lnTo>
                <a:lnTo>
                  <a:pt x="0" y="11682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2" name="Freeform 22"/>
          <p:cNvSpPr/>
          <p:nvPr/>
        </p:nvSpPr>
        <p:spPr>
          <a:xfrm>
            <a:off x="755925" y="6159165"/>
            <a:ext cx="1130025" cy="1168259"/>
          </a:xfrm>
          <a:custGeom>
            <a:avLst/>
            <a:gdLst/>
            <a:ahLst/>
            <a:cxnLst/>
            <a:rect l="l" t="t" r="r" b="b"/>
            <a:pathLst>
              <a:path w="1130025" h="1168259">
                <a:moveTo>
                  <a:pt x="0" y="0"/>
                </a:moveTo>
                <a:lnTo>
                  <a:pt x="1130025" y="0"/>
                </a:lnTo>
                <a:lnTo>
                  <a:pt x="1130025" y="1168259"/>
                </a:lnTo>
                <a:lnTo>
                  <a:pt x="0" y="11682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Freeform 23"/>
          <p:cNvSpPr/>
          <p:nvPr/>
        </p:nvSpPr>
        <p:spPr>
          <a:xfrm>
            <a:off x="755925" y="2427993"/>
            <a:ext cx="1130025" cy="1168259"/>
          </a:xfrm>
          <a:custGeom>
            <a:avLst/>
            <a:gdLst/>
            <a:ahLst/>
            <a:cxnLst/>
            <a:rect l="l" t="t" r="r" b="b"/>
            <a:pathLst>
              <a:path w="1130025" h="1168259">
                <a:moveTo>
                  <a:pt x="0" y="0"/>
                </a:moveTo>
                <a:lnTo>
                  <a:pt x="1130025" y="0"/>
                </a:lnTo>
                <a:lnTo>
                  <a:pt x="1130025" y="1168259"/>
                </a:lnTo>
                <a:lnTo>
                  <a:pt x="0" y="11682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TextBox 24"/>
          <p:cNvSpPr txBox="1"/>
          <p:nvPr/>
        </p:nvSpPr>
        <p:spPr>
          <a:xfrm>
            <a:off x="662257" y="990600"/>
            <a:ext cx="5773797" cy="644525"/>
          </a:xfrm>
          <a:prstGeom prst="rect">
            <a:avLst/>
          </a:prstGeom>
        </p:spPr>
        <p:txBody>
          <a:bodyPr lIns="0" tIns="0" rIns="0" bIns="0" rtlCol="0" anchor="t">
            <a:spAutoFit/>
          </a:bodyPr>
          <a:lstStyle/>
          <a:p>
            <a:pPr algn="ctr">
              <a:lnSpc>
                <a:spcPts val="5199"/>
              </a:lnSpc>
            </a:pPr>
            <a:r>
              <a:rPr lang="en-US" sz="3999" spc="119">
                <a:solidFill>
                  <a:srgbClr val="3EDAD8"/>
                </a:solidFill>
                <a:latin typeface="Aileron Heavy"/>
              </a:rPr>
              <a:t>IIOT CHALLENGES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0473788" y="2301399"/>
            <a:ext cx="6359818" cy="3532585"/>
            <a:chOff x="0" y="-28575"/>
            <a:chExt cx="8479758" cy="4710119"/>
          </a:xfrm>
        </p:grpSpPr>
        <p:sp>
          <p:nvSpPr>
            <p:cNvPr id="3" name="TextBox 3"/>
            <p:cNvSpPr txBox="1"/>
            <p:nvPr/>
          </p:nvSpPr>
          <p:spPr>
            <a:xfrm>
              <a:off x="0" y="-28575"/>
              <a:ext cx="8479758" cy="450215"/>
            </a:xfrm>
            <a:prstGeom prst="rect">
              <a:avLst/>
            </a:prstGeom>
          </p:spPr>
          <p:txBody>
            <a:bodyPr lIns="0" tIns="0" rIns="0" bIns="0" rtlCol="0" anchor="t">
              <a:spAutoFit/>
            </a:bodyPr>
            <a:lstStyle/>
            <a:p>
              <a:pPr marL="0" lvl="0" indent="0" algn="l">
                <a:lnSpc>
                  <a:spcPts val="2730"/>
                </a:lnSpc>
                <a:spcBef>
                  <a:spcPct val="0"/>
                </a:spcBef>
              </a:pPr>
              <a:r>
                <a:rPr lang="en-US" sz="2100" spc="105">
                  <a:solidFill>
                    <a:srgbClr val="3EDAD8"/>
                  </a:solidFill>
                  <a:latin typeface="Aileron Bold"/>
                </a:rPr>
                <a:t>REAL-TIME PROCESSING </a:t>
              </a:r>
            </a:p>
          </p:txBody>
        </p:sp>
        <p:sp>
          <p:nvSpPr>
            <p:cNvPr id="4" name="TextBox 4"/>
            <p:cNvSpPr txBox="1"/>
            <p:nvPr/>
          </p:nvSpPr>
          <p:spPr>
            <a:xfrm>
              <a:off x="0" y="577852"/>
              <a:ext cx="8479758" cy="4103692"/>
            </a:xfrm>
            <a:prstGeom prst="rect">
              <a:avLst/>
            </a:prstGeom>
          </p:spPr>
          <p:txBody>
            <a:bodyPr lIns="0" tIns="0" rIns="0" bIns="0" rtlCol="0" anchor="t">
              <a:spAutoFit/>
            </a:bodyPr>
            <a:lstStyle/>
            <a:p>
              <a:pPr algn="l">
                <a:buFont typeface="Arial" panose="020B0604020202020204" pitchFamily="34" charset="0"/>
                <a:buChar char="•"/>
              </a:pPr>
              <a:r>
                <a:rPr lang="en-US" sz="2000" b="1" i="0" dirty="0">
                  <a:solidFill>
                    <a:srgbClr val="ECECEC"/>
                  </a:solidFill>
                  <a:effectLst/>
                  <a:latin typeface="Söhne"/>
                </a:rPr>
                <a:t> </a:t>
              </a:r>
              <a:r>
                <a:rPr lang="en-US" sz="2000" b="1" i="0" dirty="0">
                  <a:solidFill>
                    <a:srgbClr val="FFC000"/>
                  </a:solidFill>
                  <a:effectLst/>
                  <a:latin typeface="Söhne"/>
                </a:rPr>
                <a:t>Stream Processing</a:t>
              </a:r>
              <a:r>
                <a:rPr lang="en-US" sz="2000" b="0" i="0" dirty="0">
                  <a:solidFill>
                    <a:srgbClr val="ECECEC"/>
                  </a:solidFill>
                  <a:effectLst/>
                  <a:latin typeface="Söhne"/>
                </a:rPr>
                <a:t>: Immediate analysis of data streams.</a:t>
              </a:r>
            </a:p>
            <a:p>
              <a:pPr lvl="1">
                <a:buFont typeface="Arial" panose="020B0604020202020204" pitchFamily="34" charset="0"/>
                <a:buChar char="•"/>
              </a:pPr>
              <a:r>
                <a:rPr lang="en-US" sz="2000" dirty="0">
                  <a:solidFill>
                    <a:srgbClr val="ECECEC"/>
                  </a:solidFill>
                  <a:latin typeface="Söhne"/>
                </a:rPr>
                <a:t> Apache Kafka, Apache </a:t>
              </a:r>
              <a:r>
                <a:rPr lang="en-US" sz="2000" dirty="0" err="1">
                  <a:solidFill>
                    <a:srgbClr val="ECECEC"/>
                  </a:solidFill>
                  <a:latin typeface="Söhne"/>
                </a:rPr>
                <a:t>Flink</a:t>
              </a:r>
              <a:r>
                <a:rPr lang="en-US" sz="2000" dirty="0">
                  <a:solidFill>
                    <a:srgbClr val="ECECEC"/>
                  </a:solidFill>
                  <a:latin typeface="Söhne"/>
                </a:rPr>
                <a:t> </a:t>
              </a:r>
              <a:r>
                <a:rPr lang="en-US" sz="2000" dirty="0" err="1">
                  <a:solidFill>
                    <a:srgbClr val="ECECEC"/>
                  </a:solidFill>
                  <a:latin typeface="Söhne"/>
                </a:rPr>
                <a:t>framewroks</a:t>
              </a:r>
              <a:r>
                <a:rPr lang="en-US" sz="2000" dirty="0">
                  <a:solidFill>
                    <a:srgbClr val="ECECEC"/>
                  </a:solidFill>
                  <a:latin typeface="Söhne"/>
                </a:rPr>
                <a:t> =&gt; real time analysis of data streams</a:t>
              </a:r>
              <a:endParaRPr lang="en-US" sz="2000" b="0" i="0" dirty="0">
                <a:solidFill>
                  <a:srgbClr val="ECECEC"/>
                </a:solidFill>
                <a:effectLst/>
                <a:latin typeface="Söhne"/>
              </a:endParaRPr>
            </a:p>
            <a:p>
              <a:pPr algn="l"/>
              <a:endParaRPr lang="en-US" sz="2000" b="0" i="0" dirty="0">
                <a:solidFill>
                  <a:srgbClr val="ECECEC"/>
                </a:solidFill>
                <a:effectLst/>
                <a:latin typeface="Söhne"/>
              </a:endParaRPr>
            </a:p>
            <a:p>
              <a:pPr algn="l">
                <a:buFont typeface="Arial" panose="020B0604020202020204" pitchFamily="34" charset="0"/>
                <a:buChar char="•"/>
              </a:pPr>
              <a:r>
                <a:rPr lang="en-US" sz="2000" b="1" i="0" dirty="0">
                  <a:solidFill>
                    <a:srgbClr val="ECECEC"/>
                  </a:solidFill>
                  <a:effectLst/>
                  <a:latin typeface="Söhne"/>
                </a:rPr>
                <a:t> </a:t>
              </a:r>
              <a:r>
                <a:rPr lang="en-US" sz="2000" b="1" i="0" dirty="0">
                  <a:solidFill>
                    <a:srgbClr val="FFC000"/>
                  </a:solidFill>
                  <a:effectLst/>
                  <a:latin typeface="Söhne"/>
                </a:rPr>
                <a:t>Edge Analytics</a:t>
              </a:r>
              <a:r>
                <a:rPr lang="en-US" sz="2000" b="0" i="0" dirty="0">
                  <a:solidFill>
                    <a:srgbClr val="ECECEC"/>
                  </a:solidFill>
                  <a:effectLst/>
                  <a:latin typeface="Söhne"/>
                </a:rPr>
                <a:t>: Quick response by processing data locally.</a:t>
              </a:r>
            </a:p>
            <a:p>
              <a:pPr lvl="1">
                <a:buFont typeface="Arial" panose="020B0604020202020204" pitchFamily="34" charset="0"/>
                <a:buChar char="•"/>
              </a:pPr>
              <a:r>
                <a:rPr lang="en-US" sz="2000" b="0" i="0" dirty="0">
                  <a:solidFill>
                    <a:srgbClr val="ECECEC"/>
                  </a:solidFill>
                  <a:effectLst/>
                  <a:latin typeface="Söhne"/>
                </a:rPr>
                <a:t> </a:t>
              </a:r>
              <a:r>
                <a:rPr lang="en-US" sz="2000" dirty="0">
                  <a:solidFill>
                    <a:srgbClr val="ECECEC"/>
                  </a:solidFill>
                  <a:latin typeface="Söhne"/>
                </a:rPr>
                <a:t>processing data before transmitting to the cloud =&gt; reduce latency</a:t>
              </a:r>
              <a:endParaRPr lang="en-US" sz="2000" b="0" i="0" dirty="0">
                <a:solidFill>
                  <a:srgbClr val="ECECEC"/>
                </a:solidFill>
                <a:effectLst/>
                <a:latin typeface="Söhne"/>
              </a:endParaRPr>
            </a:p>
            <a:p>
              <a:pPr algn="l"/>
              <a:endParaRPr lang="en-US" sz="2000" b="0" i="0" dirty="0">
                <a:solidFill>
                  <a:srgbClr val="ECECEC"/>
                </a:solidFill>
                <a:effectLst/>
                <a:latin typeface="Söhne"/>
              </a:endParaRPr>
            </a:p>
            <a:p>
              <a:pPr algn="l">
                <a:buFont typeface="Arial" panose="020B0604020202020204" pitchFamily="34" charset="0"/>
                <a:buChar char="•"/>
              </a:pPr>
              <a:r>
                <a:rPr lang="en-US" sz="2000" b="1" i="0" dirty="0">
                  <a:solidFill>
                    <a:srgbClr val="ECECEC"/>
                  </a:solidFill>
                  <a:effectLst/>
                  <a:latin typeface="Söhne"/>
                </a:rPr>
                <a:t> </a:t>
              </a:r>
              <a:r>
                <a:rPr lang="en-US" sz="2000" b="1" i="0" dirty="0">
                  <a:solidFill>
                    <a:srgbClr val="FFC000"/>
                  </a:solidFill>
                  <a:effectLst/>
                  <a:latin typeface="Söhne"/>
                </a:rPr>
                <a:t>Complex Event Processing (CEP)</a:t>
              </a:r>
              <a:r>
                <a:rPr lang="en-US" sz="2000" b="0" i="0" dirty="0">
                  <a:solidFill>
                    <a:srgbClr val="ECECEC"/>
                  </a:solidFill>
                  <a:effectLst/>
                  <a:latin typeface="Söhne"/>
                </a:rPr>
                <a:t>: Real-time pattern detection.</a:t>
              </a:r>
            </a:p>
          </p:txBody>
        </p:sp>
      </p:grpSp>
      <p:grpSp>
        <p:nvGrpSpPr>
          <p:cNvPr id="5" name="Group 5"/>
          <p:cNvGrpSpPr/>
          <p:nvPr/>
        </p:nvGrpSpPr>
        <p:grpSpPr>
          <a:xfrm>
            <a:off x="2457450" y="2301399"/>
            <a:ext cx="5922080" cy="3532586"/>
            <a:chOff x="0" y="-28575"/>
            <a:chExt cx="7896106" cy="4710118"/>
          </a:xfrm>
        </p:grpSpPr>
        <p:sp>
          <p:nvSpPr>
            <p:cNvPr id="6" name="TextBox 6"/>
            <p:cNvSpPr txBox="1"/>
            <p:nvPr/>
          </p:nvSpPr>
          <p:spPr>
            <a:xfrm>
              <a:off x="0" y="-28575"/>
              <a:ext cx="7896106" cy="450215"/>
            </a:xfrm>
            <a:prstGeom prst="rect">
              <a:avLst/>
            </a:prstGeom>
          </p:spPr>
          <p:txBody>
            <a:bodyPr lIns="0" tIns="0" rIns="0" bIns="0" rtlCol="0" anchor="t">
              <a:spAutoFit/>
            </a:bodyPr>
            <a:lstStyle/>
            <a:p>
              <a:pPr>
                <a:lnSpc>
                  <a:spcPts val="2730"/>
                </a:lnSpc>
              </a:pPr>
              <a:r>
                <a:rPr lang="en-US" sz="2100" spc="105">
                  <a:solidFill>
                    <a:srgbClr val="3EDAD8"/>
                  </a:solidFill>
                  <a:latin typeface="Aileron Bold"/>
                </a:rPr>
                <a:t>CONNECTIVITY</a:t>
              </a:r>
            </a:p>
          </p:txBody>
        </p:sp>
        <p:sp>
          <p:nvSpPr>
            <p:cNvPr id="7" name="TextBox 7"/>
            <p:cNvSpPr txBox="1"/>
            <p:nvPr/>
          </p:nvSpPr>
          <p:spPr>
            <a:xfrm>
              <a:off x="0" y="577852"/>
              <a:ext cx="7896106" cy="4103691"/>
            </a:xfrm>
            <a:prstGeom prst="rect">
              <a:avLst/>
            </a:prstGeom>
          </p:spPr>
          <p:txBody>
            <a:bodyPr lIns="0" tIns="0" rIns="0" bIns="0" rtlCol="0" anchor="t">
              <a:spAutoFit/>
            </a:bodyPr>
            <a:lstStyle/>
            <a:p>
              <a:pPr algn="l">
                <a:buFont typeface="Arial" panose="020B0604020202020204" pitchFamily="34" charset="0"/>
                <a:buChar char="•"/>
              </a:pPr>
              <a:r>
                <a:rPr lang="en-US" sz="2000" b="1" i="0" dirty="0">
                  <a:solidFill>
                    <a:srgbClr val="ECECEC"/>
                  </a:solidFill>
                  <a:effectLst/>
                  <a:latin typeface="Söhne"/>
                </a:rPr>
                <a:t> </a:t>
              </a:r>
              <a:r>
                <a:rPr lang="en-US" sz="2000" b="1" i="0" dirty="0">
                  <a:solidFill>
                    <a:srgbClr val="FFC000"/>
                  </a:solidFill>
                  <a:effectLst/>
                  <a:latin typeface="Söhne"/>
                </a:rPr>
                <a:t>Edge Computing</a:t>
              </a:r>
              <a:r>
                <a:rPr lang="en-US" sz="2000" b="0" i="0" dirty="0">
                  <a:solidFill>
                    <a:srgbClr val="ECECEC"/>
                  </a:solidFill>
                  <a:effectLst/>
                  <a:latin typeface="Söhne"/>
                </a:rPr>
                <a:t>: Processing data closer to its source.</a:t>
              </a:r>
            </a:p>
            <a:p>
              <a:pPr lvl="1">
                <a:buFont typeface="Arial" panose="020B0604020202020204" pitchFamily="34" charset="0"/>
                <a:buChar char="•"/>
              </a:pPr>
              <a:r>
                <a:rPr lang="en-US" sz="2000" b="1" i="0" dirty="0">
                  <a:solidFill>
                    <a:srgbClr val="ECECEC"/>
                  </a:solidFill>
                  <a:effectLst/>
                  <a:latin typeface="Söhne"/>
                </a:rPr>
                <a:t> </a:t>
              </a:r>
              <a:r>
                <a:rPr lang="en-US" sz="2000" i="0" dirty="0">
                  <a:solidFill>
                    <a:srgbClr val="ECECEC"/>
                  </a:solidFill>
                  <a:effectLst/>
                  <a:latin typeface="Söhne"/>
                </a:rPr>
                <a:t>reduce bandwidth constraint</a:t>
              </a:r>
              <a:r>
                <a:rPr lang="en-US" sz="2000" dirty="0">
                  <a:solidFill>
                    <a:srgbClr val="ECECEC"/>
                  </a:solidFill>
                  <a:latin typeface="Söhne"/>
                </a:rPr>
                <a:t>s</a:t>
              </a:r>
            </a:p>
            <a:p>
              <a:pPr lvl="1">
                <a:buFont typeface="Arial" panose="020B0604020202020204" pitchFamily="34" charset="0"/>
                <a:buChar char="•"/>
              </a:pPr>
              <a:r>
                <a:rPr lang="en-US" sz="2000" i="0" dirty="0">
                  <a:solidFill>
                    <a:srgbClr val="ECECEC"/>
                  </a:solidFill>
                  <a:effectLst/>
                  <a:latin typeface="Söhne"/>
                </a:rPr>
                <a:t> reduce latency by processing data locally</a:t>
              </a:r>
            </a:p>
            <a:p>
              <a:pPr algn="l"/>
              <a:endParaRPr lang="en-US" sz="2000" b="0" i="0" dirty="0">
                <a:solidFill>
                  <a:srgbClr val="ECECEC"/>
                </a:solidFill>
                <a:effectLst/>
                <a:latin typeface="Söhne"/>
              </a:endParaRPr>
            </a:p>
            <a:p>
              <a:pPr algn="l">
                <a:buFont typeface="Arial" panose="020B0604020202020204" pitchFamily="34" charset="0"/>
                <a:buChar char="•"/>
              </a:pPr>
              <a:r>
                <a:rPr lang="en-US" sz="2000" b="1" i="0" dirty="0">
                  <a:solidFill>
                    <a:srgbClr val="ECECEC"/>
                  </a:solidFill>
                  <a:effectLst/>
                  <a:latin typeface="Söhne"/>
                </a:rPr>
                <a:t> </a:t>
              </a:r>
              <a:r>
                <a:rPr lang="en-US" sz="2000" b="1" i="0" dirty="0">
                  <a:solidFill>
                    <a:srgbClr val="FFC000"/>
                  </a:solidFill>
                  <a:effectLst/>
                  <a:latin typeface="Söhne"/>
                </a:rPr>
                <a:t>Mesh Networks</a:t>
              </a:r>
              <a:r>
                <a:rPr lang="en-US" sz="2000" b="0" i="0" dirty="0">
                  <a:solidFill>
                    <a:srgbClr val="ECECEC"/>
                  </a:solidFill>
                  <a:effectLst/>
                  <a:latin typeface="Söhne"/>
                </a:rPr>
                <a:t>: Self-healing networks for better connectivity.</a:t>
              </a:r>
              <a:endParaRPr lang="en-US" sz="2000" dirty="0">
                <a:solidFill>
                  <a:srgbClr val="ECECEC"/>
                </a:solidFill>
                <a:latin typeface="Söhne"/>
              </a:endParaRPr>
            </a:p>
            <a:p>
              <a:pPr lvl="1">
                <a:buFont typeface="Arial" panose="020B0604020202020204" pitchFamily="34" charset="0"/>
                <a:buChar char="•"/>
              </a:pPr>
              <a:r>
                <a:rPr lang="en-US" sz="2000" dirty="0">
                  <a:solidFill>
                    <a:srgbClr val="ECECEC"/>
                  </a:solidFill>
                  <a:latin typeface="Söhne"/>
                </a:rPr>
                <a:t> devices can communicate to each other directly</a:t>
              </a:r>
              <a:endParaRPr lang="en-US" sz="2000" b="0" i="0" dirty="0">
                <a:solidFill>
                  <a:srgbClr val="ECECEC"/>
                </a:solidFill>
                <a:effectLst/>
                <a:latin typeface="Söhne"/>
              </a:endParaRPr>
            </a:p>
            <a:p>
              <a:pPr algn="l"/>
              <a:endParaRPr lang="en-US" sz="2000" b="0" i="0" dirty="0">
                <a:solidFill>
                  <a:srgbClr val="ECECEC"/>
                </a:solidFill>
                <a:effectLst/>
                <a:latin typeface="Söhne"/>
              </a:endParaRPr>
            </a:p>
            <a:p>
              <a:pPr algn="l">
                <a:buFont typeface="Arial" panose="020B0604020202020204" pitchFamily="34" charset="0"/>
                <a:buChar char="•"/>
              </a:pPr>
              <a:r>
                <a:rPr lang="en-US" sz="2000" b="1" i="0" dirty="0">
                  <a:solidFill>
                    <a:srgbClr val="ECECEC"/>
                  </a:solidFill>
                  <a:effectLst/>
                  <a:latin typeface="Söhne"/>
                </a:rPr>
                <a:t> </a:t>
              </a:r>
              <a:r>
                <a:rPr lang="en-US" sz="2000" b="1" i="0" dirty="0">
                  <a:solidFill>
                    <a:srgbClr val="FFC000"/>
                  </a:solidFill>
                  <a:effectLst/>
                  <a:latin typeface="Söhne"/>
                </a:rPr>
                <a:t>Advanced Wireless</a:t>
              </a:r>
              <a:r>
                <a:rPr lang="en-US" sz="2000" b="0" i="0" dirty="0">
                  <a:solidFill>
                    <a:srgbClr val="ECECEC"/>
                  </a:solidFill>
                  <a:effectLst/>
                  <a:latin typeface="Söhne"/>
                </a:rPr>
                <a:t>: 5G and beyond for </a:t>
              </a:r>
              <a:r>
                <a:rPr lang="en-US" sz="2000" dirty="0">
                  <a:solidFill>
                    <a:srgbClr val="ECECEC"/>
                  </a:solidFill>
                  <a:latin typeface="Söhne"/>
                </a:rPr>
                <a:t>higher</a:t>
              </a:r>
              <a:r>
                <a:rPr lang="en-US" sz="2000" b="0" i="0" dirty="0">
                  <a:solidFill>
                    <a:srgbClr val="ECECEC"/>
                  </a:solidFill>
                  <a:effectLst/>
                  <a:latin typeface="Söhne"/>
                </a:rPr>
                <a:t> bandwidth, </a:t>
              </a:r>
              <a:r>
                <a:rPr lang="en-US" sz="2000" dirty="0">
                  <a:solidFill>
                    <a:srgbClr val="ECECEC"/>
                  </a:solidFill>
                  <a:latin typeface="Söhne"/>
                </a:rPr>
                <a:t>lower latency, and increased reliability.</a:t>
              </a:r>
              <a:endParaRPr lang="en-US" sz="2000" b="0" i="0" dirty="0">
                <a:solidFill>
                  <a:srgbClr val="ECECEC"/>
                </a:solidFill>
                <a:effectLst/>
                <a:latin typeface="Söhne"/>
              </a:endParaRPr>
            </a:p>
          </p:txBody>
        </p:sp>
      </p:grpSp>
      <p:grpSp>
        <p:nvGrpSpPr>
          <p:cNvPr id="8" name="Group 8"/>
          <p:cNvGrpSpPr/>
          <p:nvPr/>
        </p:nvGrpSpPr>
        <p:grpSpPr>
          <a:xfrm>
            <a:off x="10473788" y="6197797"/>
            <a:ext cx="7224131" cy="3224809"/>
            <a:chOff x="0" y="-28575"/>
            <a:chExt cx="9632175" cy="4299748"/>
          </a:xfrm>
        </p:grpSpPr>
        <p:sp>
          <p:nvSpPr>
            <p:cNvPr id="9" name="TextBox 9"/>
            <p:cNvSpPr txBox="1"/>
            <p:nvPr/>
          </p:nvSpPr>
          <p:spPr>
            <a:xfrm>
              <a:off x="0" y="-28575"/>
              <a:ext cx="9632175" cy="450215"/>
            </a:xfrm>
            <a:prstGeom prst="rect">
              <a:avLst/>
            </a:prstGeom>
          </p:spPr>
          <p:txBody>
            <a:bodyPr lIns="0" tIns="0" rIns="0" bIns="0" rtlCol="0" anchor="t">
              <a:spAutoFit/>
            </a:bodyPr>
            <a:lstStyle/>
            <a:p>
              <a:pPr marL="0" lvl="0" indent="0" algn="l">
                <a:lnSpc>
                  <a:spcPts val="2730"/>
                </a:lnSpc>
                <a:spcBef>
                  <a:spcPct val="0"/>
                </a:spcBef>
              </a:pPr>
              <a:r>
                <a:rPr lang="en-US" sz="2100" spc="105">
                  <a:solidFill>
                    <a:srgbClr val="3EDAD8"/>
                  </a:solidFill>
                  <a:latin typeface="Aileron Bold"/>
                </a:rPr>
                <a:t>SECURITY </a:t>
              </a:r>
            </a:p>
          </p:txBody>
        </p:sp>
        <p:sp>
          <p:nvSpPr>
            <p:cNvPr id="10" name="TextBox 10"/>
            <p:cNvSpPr txBox="1"/>
            <p:nvPr/>
          </p:nvSpPr>
          <p:spPr>
            <a:xfrm>
              <a:off x="0" y="577852"/>
              <a:ext cx="9632175" cy="3693321"/>
            </a:xfrm>
            <a:prstGeom prst="rect">
              <a:avLst/>
            </a:prstGeom>
          </p:spPr>
          <p:txBody>
            <a:bodyPr lIns="0" tIns="0" rIns="0" bIns="0" rtlCol="0" anchor="t">
              <a:spAutoFit/>
            </a:bodyPr>
            <a:lstStyle/>
            <a:p>
              <a:pPr algn="l">
                <a:buFont typeface="Arial" panose="020B0604020202020204" pitchFamily="34" charset="0"/>
                <a:buChar char="•"/>
              </a:pPr>
              <a:r>
                <a:rPr lang="en-US" sz="2000" b="1" i="0" dirty="0">
                  <a:solidFill>
                    <a:srgbClr val="ECECEC"/>
                  </a:solidFill>
                  <a:effectLst/>
                  <a:latin typeface="Söhne"/>
                </a:rPr>
                <a:t> </a:t>
              </a:r>
              <a:r>
                <a:rPr lang="en-US" sz="2000" b="1" i="0" dirty="0">
                  <a:solidFill>
                    <a:srgbClr val="FFC000"/>
                  </a:solidFill>
                  <a:effectLst/>
                  <a:latin typeface="Söhne"/>
                </a:rPr>
                <a:t>Blockchain Technology</a:t>
              </a:r>
              <a:r>
                <a:rPr lang="en-US" sz="2000" b="0" i="0" dirty="0">
                  <a:solidFill>
                    <a:srgbClr val="ECECEC"/>
                  </a:solidFill>
                  <a:effectLst/>
                  <a:latin typeface="Söhne"/>
                </a:rPr>
                <a:t>: R</a:t>
              </a:r>
              <a:r>
                <a:rPr lang="en-US" sz="2000" dirty="0">
                  <a:solidFill>
                    <a:srgbClr val="ECECEC"/>
                  </a:solidFill>
                  <a:latin typeface="Söhne"/>
                </a:rPr>
                <a:t>elies heavily on security – tamper-proof ledger = once a transaction is confirmed and entered on the ledger, the entry cannot be modified without detection.</a:t>
              </a:r>
              <a:endParaRPr lang="en-US" sz="2000" b="0" i="0" dirty="0">
                <a:solidFill>
                  <a:srgbClr val="ECECEC"/>
                </a:solidFill>
                <a:effectLst/>
                <a:latin typeface="Söhne"/>
              </a:endParaRPr>
            </a:p>
            <a:p>
              <a:pPr algn="l">
                <a:buFont typeface="Arial" panose="020B0604020202020204" pitchFamily="34" charset="0"/>
                <a:buChar char="•"/>
              </a:pPr>
              <a:endParaRPr lang="en-US" sz="2000" b="0" i="0" dirty="0">
                <a:solidFill>
                  <a:srgbClr val="ECECEC"/>
                </a:solidFill>
                <a:effectLst/>
                <a:latin typeface="Söhne"/>
              </a:endParaRPr>
            </a:p>
            <a:p>
              <a:pPr algn="l">
                <a:buFont typeface="Arial" panose="020B0604020202020204" pitchFamily="34" charset="0"/>
                <a:buChar char="•"/>
              </a:pPr>
              <a:r>
                <a:rPr lang="en-US" sz="2000" b="1" i="0" dirty="0">
                  <a:solidFill>
                    <a:srgbClr val="ECECEC"/>
                  </a:solidFill>
                  <a:effectLst/>
                  <a:latin typeface="Söhne"/>
                </a:rPr>
                <a:t> </a:t>
              </a:r>
              <a:r>
                <a:rPr lang="en-US" sz="2000" b="1" i="0" dirty="0">
                  <a:solidFill>
                    <a:srgbClr val="FFC000"/>
                  </a:solidFill>
                  <a:effectLst/>
                  <a:latin typeface="Söhne"/>
                </a:rPr>
                <a:t>Zero Trust Architecture</a:t>
              </a:r>
              <a:r>
                <a:rPr lang="en-US" sz="2000" b="0" i="0" dirty="0">
                  <a:solidFill>
                    <a:srgbClr val="ECECEC"/>
                  </a:solidFill>
                  <a:effectLst/>
                  <a:latin typeface="Söhne"/>
                </a:rPr>
                <a:t>: </a:t>
              </a:r>
              <a:r>
                <a:rPr lang="en-US" sz="2000" dirty="0">
                  <a:solidFill>
                    <a:srgbClr val="ECECEC"/>
                  </a:solidFill>
                  <a:latin typeface="Söhne"/>
                </a:rPr>
                <a:t>E</a:t>
              </a:r>
              <a:r>
                <a:rPr lang="en-US" sz="2000" b="0" i="0" dirty="0">
                  <a:solidFill>
                    <a:srgbClr val="ECECEC"/>
                  </a:solidFill>
                  <a:effectLst/>
                  <a:latin typeface="Söhne"/>
                </a:rPr>
                <a:t>very device and user is verified and authenticated before accessing </a:t>
              </a:r>
              <a:r>
                <a:rPr lang="en-US" sz="2000" b="0" i="0" dirty="0" err="1">
                  <a:solidFill>
                    <a:srgbClr val="ECECEC"/>
                  </a:solidFill>
                  <a:effectLst/>
                  <a:latin typeface="Söhne"/>
                </a:rPr>
                <a:t>IIoT</a:t>
              </a:r>
              <a:r>
                <a:rPr lang="en-US" sz="2000" b="0" i="0" dirty="0">
                  <a:solidFill>
                    <a:srgbClr val="ECECEC"/>
                  </a:solidFill>
                  <a:effectLst/>
                  <a:latin typeface="Söhne"/>
                </a:rPr>
                <a:t> systems or data</a:t>
              </a:r>
              <a:r>
                <a:rPr lang="en-US" sz="2000" dirty="0">
                  <a:solidFill>
                    <a:srgbClr val="ECECEC"/>
                  </a:solidFill>
                  <a:latin typeface="Söhne"/>
                </a:rPr>
                <a:t>.</a:t>
              </a:r>
              <a:endParaRPr lang="en-US" sz="2000" b="0" i="0" dirty="0">
                <a:solidFill>
                  <a:srgbClr val="ECECEC"/>
                </a:solidFill>
                <a:effectLst/>
                <a:latin typeface="Söhne"/>
              </a:endParaRPr>
            </a:p>
            <a:p>
              <a:pPr algn="l">
                <a:buFont typeface="Arial" panose="020B0604020202020204" pitchFamily="34" charset="0"/>
                <a:buChar char="•"/>
              </a:pPr>
              <a:endParaRPr lang="en-US" sz="2000" b="0" i="0" dirty="0">
                <a:solidFill>
                  <a:srgbClr val="ECECEC"/>
                </a:solidFill>
                <a:effectLst/>
                <a:latin typeface="Söhne"/>
              </a:endParaRPr>
            </a:p>
            <a:p>
              <a:pPr algn="l">
                <a:buFont typeface="Arial" panose="020B0604020202020204" pitchFamily="34" charset="0"/>
                <a:buChar char="•"/>
              </a:pPr>
              <a:r>
                <a:rPr lang="en-US" sz="2000" b="1" i="0" dirty="0">
                  <a:solidFill>
                    <a:srgbClr val="ECECEC"/>
                  </a:solidFill>
                  <a:effectLst/>
                  <a:latin typeface="Söhne"/>
                </a:rPr>
                <a:t> </a:t>
              </a:r>
              <a:r>
                <a:rPr lang="en-US" sz="2000" b="1" i="0" dirty="0">
                  <a:solidFill>
                    <a:srgbClr val="FFC000"/>
                  </a:solidFill>
                  <a:effectLst/>
                  <a:latin typeface="Söhne"/>
                </a:rPr>
                <a:t>Secure Hardware</a:t>
              </a:r>
              <a:r>
                <a:rPr lang="en-US" sz="2000" b="0" i="0" dirty="0">
                  <a:solidFill>
                    <a:srgbClr val="ECECEC"/>
                  </a:solidFill>
                  <a:effectLst/>
                  <a:latin typeface="Söhne"/>
                </a:rPr>
                <a:t>: Hardware-based root of trust. Examples: Trusted Platform Modules (TPM) or Hardware Security Modules (HSM).</a:t>
              </a:r>
            </a:p>
          </p:txBody>
        </p:sp>
      </p:grpSp>
      <p:grpSp>
        <p:nvGrpSpPr>
          <p:cNvPr id="11" name="Group 11"/>
          <p:cNvGrpSpPr/>
          <p:nvPr/>
        </p:nvGrpSpPr>
        <p:grpSpPr>
          <a:xfrm>
            <a:off x="2457450" y="6188867"/>
            <a:ext cx="5922080" cy="3532586"/>
            <a:chOff x="0" y="-28575"/>
            <a:chExt cx="7624949" cy="4710117"/>
          </a:xfrm>
        </p:grpSpPr>
        <p:sp>
          <p:nvSpPr>
            <p:cNvPr id="12" name="TextBox 12"/>
            <p:cNvSpPr txBox="1"/>
            <p:nvPr/>
          </p:nvSpPr>
          <p:spPr>
            <a:xfrm>
              <a:off x="0" y="-28575"/>
              <a:ext cx="7624949" cy="450215"/>
            </a:xfrm>
            <a:prstGeom prst="rect">
              <a:avLst/>
            </a:prstGeom>
          </p:spPr>
          <p:txBody>
            <a:bodyPr lIns="0" tIns="0" rIns="0" bIns="0" rtlCol="0" anchor="t">
              <a:spAutoFit/>
            </a:bodyPr>
            <a:lstStyle/>
            <a:p>
              <a:pPr>
                <a:lnSpc>
                  <a:spcPts val="2730"/>
                </a:lnSpc>
              </a:pPr>
              <a:r>
                <a:rPr lang="en-US" sz="2100" spc="105" dirty="0">
                  <a:solidFill>
                    <a:srgbClr val="3EDAD8"/>
                  </a:solidFill>
                  <a:latin typeface="Aileron Bold"/>
                </a:rPr>
                <a:t>BIG DATA PROCESSING AND ANALYTICS</a:t>
              </a:r>
            </a:p>
          </p:txBody>
        </p:sp>
        <p:sp>
          <p:nvSpPr>
            <p:cNvPr id="13" name="TextBox 13"/>
            <p:cNvSpPr txBox="1"/>
            <p:nvPr/>
          </p:nvSpPr>
          <p:spPr>
            <a:xfrm>
              <a:off x="0" y="577852"/>
              <a:ext cx="7624949" cy="4103690"/>
            </a:xfrm>
            <a:prstGeom prst="rect">
              <a:avLst/>
            </a:prstGeom>
          </p:spPr>
          <p:txBody>
            <a:bodyPr lIns="0" tIns="0" rIns="0" bIns="0" rtlCol="0" anchor="t">
              <a:spAutoFit/>
            </a:bodyPr>
            <a:lstStyle/>
            <a:p>
              <a:pPr algn="l">
                <a:buFont typeface="Arial" panose="020B0604020202020204" pitchFamily="34" charset="0"/>
                <a:buChar char="•"/>
              </a:pPr>
              <a:r>
                <a:rPr lang="en-US" sz="2000" b="1" i="0" dirty="0">
                  <a:solidFill>
                    <a:srgbClr val="ECECEC"/>
                  </a:solidFill>
                  <a:effectLst/>
                  <a:latin typeface="Söhne"/>
                </a:rPr>
                <a:t> </a:t>
              </a:r>
              <a:r>
                <a:rPr lang="en-US" sz="2000" b="1" i="0" dirty="0">
                  <a:solidFill>
                    <a:srgbClr val="FFC000"/>
                  </a:solidFill>
                  <a:effectLst/>
                  <a:latin typeface="Söhne"/>
                </a:rPr>
                <a:t>Distributed Computing</a:t>
              </a:r>
              <a:r>
                <a:rPr lang="en-US" sz="2000" b="0" i="0" dirty="0">
                  <a:solidFill>
                    <a:srgbClr val="ECECEC"/>
                  </a:solidFill>
                  <a:effectLst/>
                  <a:latin typeface="Söhne"/>
                </a:rPr>
                <a:t>: Scalable processing across multiple nodes.</a:t>
              </a:r>
              <a:endParaRPr lang="en-US" sz="2000" dirty="0">
                <a:solidFill>
                  <a:srgbClr val="ECECEC"/>
                </a:solidFill>
                <a:latin typeface="Söhne"/>
              </a:endParaRPr>
            </a:p>
            <a:p>
              <a:pPr lvl="1">
                <a:buFont typeface="Arial" panose="020B0604020202020204" pitchFamily="34" charset="0"/>
                <a:buChar char="•"/>
              </a:pPr>
              <a:r>
                <a:rPr lang="en-US" sz="2000" b="0" i="0" dirty="0">
                  <a:solidFill>
                    <a:srgbClr val="ECECEC"/>
                  </a:solidFill>
                  <a:effectLst/>
                  <a:latin typeface="Söhne"/>
                </a:rPr>
                <a:t> Apache Hadoop, Apache Spark frameworks enables scalable processing of high volumes of data.</a:t>
              </a:r>
            </a:p>
            <a:p>
              <a:pPr algn="l">
                <a:buFont typeface="Arial" panose="020B0604020202020204" pitchFamily="34" charset="0"/>
                <a:buChar char="•"/>
              </a:pPr>
              <a:endParaRPr lang="en-US" sz="2000" b="0" i="0" dirty="0">
                <a:solidFill>
                  <a:srgbClr val="ECECEC"/>
                </a:solidFill>
                <a:effectLst/>
                <a:latin typeface="Söhne"/>
              </a:endParaRPr>
            </a:p>
            <a:p>
              <a:pPr algn="l">
                <a:buFont typeface="Arial" panose="020B0604020202020204" pitchFamily="34" charset="0"/>
                <a:buChar char="•"/>
              </a:pPr>
              <a:r>
                <a:rPr lang="en-US" sz="2000" b="1" i="0" dirty="0">
                  <a:solidFill>
                    <a:srgbClr val="ECECEC"/>
                  </a:solidFill>
                  <a:effectLst/>
                  <a:latin typeface="Söhne"/>
                </a:rPr>
                <a:t> </a:t>
              </a:r>
              <a:r>
                <a:rPr lang="en-US" sz="2000" b="1" i="0" dirty="0">
                  <a:solidFill>
                    <a:srgbClr val="FFC000"/>
                  </a:solidFill>
                  <a:effectLst/>
                  <a:latin typeface="Söhne"/>
                </a:rPr>
                <a:t>Data Lake Architectures</a:t>
              </a:r>
              <a:r>
                <a:rPr lang="en-US" sz="2000" b="0" i="0" dirty="0">
                  <a:solidFill>
                    <a:srgbClr val="ECECEC"/>
                  </a:solidFill>
                  <a:effectLst/>
                  <a:latin typeface="Söhne"/>
                </a:rPr>
                <a:t>: Centralized storage of structured and unstructured data, for analysis.</a:t>
              </a:r>
            </a:p>
            <a:p>
              <a:pPr algn="l">
                <a:buFont typeface="Arial" panose="020B0604020202020204" pitchFamily="34" charset="0"/>
                <a:buChar char="•"/>
              </a:pPr>
              <a:endParaRPr lang="en-US" sz="2000" b="0" i="0" dirty="0">
                <a:solidFill>
                  <a:srgbClr val="ECECEC"/>
                </a:solidFill>
                <a:effectLst/>
                <a:latin typeface="Söhne"/>
              </a:endParaRPr>
            </a:p>
            <a:p>
              <a:pPr algn="l">
                <a:buFont typeface="Arial" panose="020B0604020202020204" pitchFamily="34" charset="0"/>
                <a:buChar char="•"/>
              </a:pPr>
              <a:r>
                <a:rPr lang="en-US" sz="2000" b="1" i="0" dirty="0">
                  <a:solidFill>
                    <a:srgbClr val="ECECEC"/>
                  </a:solidFill>
                  <a:effectLst/>
                  <a:latin typeface="Söhne"/>
                </a:rPr>
                <a:t> </a:t>
              </a:r>
              <a:r>
                <a:rPr lang="en-US" sz="2000" b="1" i="0" dirty="0">
                  <a:solidFill>
                    <a:srgbClr val="FFC000"/>
                  </a:solidFill>
                  <a:effectLst/>
                  <a:latin typeface="Söhne"/>
                </a:rPr>
                <a:t>Machine Learning and AI</a:t>
              </a:r>
              <a:r>
                <a:rPr lang="en-US" sz="2000" b="0" i="0" dirty="0">
                  <a:solidFill>
                    <a:srgbClr val="ECECEC"/>
                  </a:solidFill>
                  <a:effectLst/>
                  <a:latin typeface="Söhne"/>
                </a:rPr>
                <a:t>: Automated analysis and predictions.</a:t>
              </a:r>
            </a:p>
          </p:txBody>
        </p:sp>
      </p:grpSp>
      <p:grpSp>
        <p:nvGrpSpPr>
          <p:cNvPr id="14" name="Group 14"/>
          <p:cNvGrpSpPr/>
          <p:nvPr/>
        </p:nvGrpSpPr>
        <p:grpSpPr>
          <a:xfrm>
            <a:off x="0" y="10114492"/>
            <a:ext cx="12600000" cy="172508"/>
            <a:chOff x="0" y="0"/>
            <a:chExt cx="4264691" cy="45434"/>
          </a:xfrm>
        </p:grpSpPr>
        <p:sp>
          <p:nvSpPr>
            <p:cNvPr id="15" name="Freeform 15"/>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txBody>
            <a:bodyPr/>
            <a:lstStyle/>
            <a:p>
              <a:endParaRPr lang="en-US"/>
            </a:p>
          </p:txBody>
        </p:sp>
        <p:sp>
          <p:nvSpPr>
            <p:cNvPr id="16" name="TextBox 16"/>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17" name="Group 17"/>
          <p:cNvGrpSpPr/>
          <p:nvPr/>
        </p:nvGrpSpPr>
        <p:grpSpPr>
          <a:xfrm>
            <a:off x="16192500" y="0"/>
            <a:ext cx="2283181" cy="167947"/>
            <a:chOff x="0" y="0"/>
            <a:chExt cx="601332" cy="44233"/>
          </a:xfrm>
        </p:grpSpPr>
        <p:sp>
          <p:nvSpPr>
            <p:cNvPr id="18" name="Freeform 18"/>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txBody>
            <a:bodyPr/>
            <a:lstStyle/>
            <a:p>
              <a:endParaRPr lang="en-US"/>
            </a:p>
          </p:txBody>
        </p:sp>
        <p:sp>
          <p:nvSpPr>
            <p:cNvPr id="19" name="TextBox 19"/>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20" name="Freeform 20"/>
          <p:cNvSpPr/>
          <p:nvPr/>
        </p:nvSpPr>
        <p:spPr>
          <a:xfrm>
            <a:off x="8774602" y="6413641"/>
            <a:ext cx="1130025" cy="1168259"/>
          </a:xfrm>
          <a:custGeom>
            <a:avLst/>
            <a:gdLst/>
            <a:ahLst/>
            <a:cxnLst/>
            <a:rect l="l" t="t" r="r" b="b"/>
            <a:pathLst>
              <a:path w="1130025" h="1168259">
                <a:moveTo>
                  <a:pt x="0" y="0"/>
                </a:moveTo>
                <a:lnTo>
                  <a:pt x="1130025" y="0"/>
                </a:lnTo>
                <a:lnTo>
                  <a:pt x="1130025" y="1168259"/>
                </a:lnTo>
                <a:lnTo>
                  <a:pt x="0" y="11682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a:off x="8759962" y="2533156"/>
            <a:ext cx="1130025" cy="1168259"/>
          </a:xfrm>
          <a:custGeom>
            <a:avLst/>
            <a:gdLst/>
            <a:ahLst/>
            <a:cxnLst/>
            <a:rect l="l" t="t" r="r" b="b"/>
            <a:pathLst>
              <a:path w="1130025" h="1168259">
                <a:moveTo>
                  <a:pt x="0" y="0"/>
                </a:moveTo>
                <a:lnTo>
                  <a:pt x="1130026" y="0"/>
                </a:lnTo>
                <a:lnTo>
                  <a:pt x="1130026" y="1168259"/>
                </a:lnTo>
                <a:lnTo>
                  <a:pt x="0" y="11682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2" name="Freeform 22"/>
          <p:cNvSpPr/>
          <p:nvPr/>
        </p:nvSpPr>
        <p:spPr>
          <a:xfrm>
            <a:off x="755925" y="6337441"/>
            <a:ext cx="1130025" cy="1168259"/>
          </a:xfrm>
          <a:custGeom>
            <a:avLst/>
            <a:gdLst/>
            <a:ahLst/>
            <a:cxnLst/>
            <a:rect l="l" t="t" r="r" b="b"/>
            <a:pathLst>
              <a:path w="1130025" h="1168259">
                <a:moveTo>
                  <a:pt x="0" y="0"/>
                </a:moveTo>
                <a:lnTo>
                  <a:pt x="1130025" y="0"/>
                </a:lnTo>
                <a:lnTo>
                  <a:pt x="1130025" y="1168259"/>
                </a:lnTo>
                <a:lnTo>
                  <a:pt x="0" y="11682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Freeform 23"/>
          <p:cNvSpPr/>
          <p:nvPr/>
        </p:nvSpPr>
        <p:spPr>
          <a:xfrm>
            <a:off x="755925" y="2427993"/>
            <a:ext cx="1130025" cy="1168259"/>
          </a:xfrm>
          <a:custGeom>
            <a:avLst/>
            <a:gdLst/>
            <a:ahLst/>
            <a:cxnLst/>
            <a:rect l="l" t="t" r="r" b="b"/>
            <a:pathLst>
              <a:path w="1130025" h="1168259">
                <a:moveTo>
                  <a:pt x="0" y="0"/>
                </a:moveTo>
                <a:lnTo>
                  <a:pt x="1130025" y="0"/>
                </a:lnTo>
                <a:lnTo>
                  <a:pt x="1130025" y="1168259"/>
                </a:lnTo>
                <a:lnTo>
                  <a:pt x="0" y="11682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TextBox 12">
            <a:extLst>
              <a:ext uri="{FF2B5EF4-FFF2-40B4-BE49-F238E27FC236}">
                <a16:creationId xmlns:a16="http://schemas.microsoft.com/office/drawing/2014/main" id="{3D5CF862-FB09-96F1-2377-DC5BEAF7F58A}"/>
              </a:ext>
            </a:extLst>
          </p:cNvPr>
          <p:cNvSpPr txBox="1"/>
          <p:nvPr/>
        </p:nvSpPr>
        <p:spPr>
          <a:xfrm>
            <a:off x="662257" y="990600"/>
            <a:ext cx="10637674" cy="644525"/>
          </a:xfrm>
          <a:prstGeom prst="rect">
            <a:avLst/>
          </a:prstGeom>
        </p:spPr>
        <p:txBody>
          <a:bodyPr lIns="0" tIns="0" rIns="0" bIns="0" rtlCol="0" anchor="t">
            <a:spAutoFit/>
          </a:bodyPr>
          <a:lstStyle/>
          <a:p>
            <a:pPr algn="ctr">
              <a:lnSpc>
                <a:spcPts val="5199"/>
              </a:lnSpc>
            </a:pPr>
            <a:r>
              <a:rPr lang="en-US" sz="3999" spc="119" dirty="0">
                <a:solidFill>
                  <a:srgbClr val="3EDAD8"/>
                </a:solidFill>
                <a:latin typeface="Aileron Heavy"/>
              </a:rPr>
              <a:t>OPEN ISSUES AND FUTURE DIRECTIONS</a:t>
            </a:r>
          </a:p>
        </p:txBody>
      </p:sp>
    </p:spTree>
    <p:extLst>
      <p:ext uri="{BB962C8B-B14F-4D97-AF65-F5344CB8AC3E}">
        <p14:creationId xmlns:p14="http://schemas.microsoft.com/office/powerpoint/2010/main" val="384828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TotalTime>
  <Words>1619</Words>
  <Application>Microsoft Office PowerPoint</Application>
  <PresentationFormat>Custom</PresentationFormat>
  <Paragraphs>192</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Aileron Ultra-Bold</vt:lpstr>
      <vt:lpstr>Aileron Bold</vt:lpstr>
      <vt:lpstr>Arial</vt:lpstr>
      <vt:lpstr>Calibri</vt:lpstr>
      <vt:lpstr>Söhne</vt:lpstr>
      <vt:lpstr>Aileron</vt:lpstr>
      <vt:lpstr>Aileron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An In-Depth Analysis of Big Data and Apache Hadoop in the Modern Technological Landscape</dc:title>
  <cp:lastModifiedBy>Cardieshhh .</cp:lastModifiedBy>
  <cp:revision>6</cp:revision>
  <dcterms:created xsi:type="dcterms:W3CDTF">2006-08-16T00:00:00Z</dcterms:created>
  <dcterms:modified xsi:type="dcterms:W3CDTF">2024-04-12T20:38:58Z</dcterms:modified>
  <dc:identifier>DAGBFloX5aY</dc:identifier>
</cp:coreProperties>
</file>